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4" r:id="rId3"/>
    <p:sldId id="257" r:id="rId4"/>
    <p:sldId id="286" r:id="rId5"/>
    <p:sldId id="277" r:id="rId6"/>
    <p:sldId id="260" r:id="rId7"/>
    <p:sldId id="278" r:id="rId8"/>
    <p:sldId id="289" r:id="rId9"/>
    <p:sldId id="262" r:id="rId10"/>
    <p:sldId id="284" r:id="rId11"/>
    <p:sldId id="266" r:id="rId12"/>
    <p:sldId id="267" r:id="rId13"/>
    <p:sldId id="268" r:id="rId14"/>
    <p:sldId id="282" r:id="rId15"/>
    <p:sldId id="288" r:id="rId16"/>
    <p:sldId id="280" r:id="rId17"/>
    <p:sldId id="269" r:id="rId18"/>
    <p:sldId id="287" r:id="rId19"/>
    <p:sldId id="270" r:id="rId20"/>
    <p:sldId id="283" r:id="rId21"/>
    <p:sldId id="274" r:id="rId22"/>
    <p:sldId id="273" r:id="rId23"/>
    <p:sldId id="276" r:id="rId24"/>
    <p:sldId id="285" r:id="rId25"/>
    <p:sldId id="2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56"/>
    <p:restoredTop sz="93692"/>
  </p:normalViewPr>
  <p:slideViewPr>
    <p:cSldViewPr snapToGrid="0" snapToObjects="1">
      <p:cViewPr varScale="1">
        <p:scale>
          <a:sx n="59" d="100"/>
          <a:sy n="59" d="100"/>
        </p:scale>
        <p:origin x="20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6F144-8E6A-8445-A519-A5EA275B282F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B1D64-0E53-7D48-B2ED-64A872378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1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B1D64-0E53-7D48-B2ED-64A8723780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98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72E1-203F-AE4E-AD43-6BAD2D552D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6893-DCF6-F248-96D9-EFF15962188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548734" y="65207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87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72E1-203F-AE4E-AD43-6BAD2D552D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6893-DCF6-F248-96D9-EFF159621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46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72E1-203F-AE4E-AD43-6BAD2D552D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6893-DCF6-F248-96D9-EFF159621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5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72E1-203F-AE4E-AD43-6BAD2D552D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6893-DCF6-F248-96D9-EFF1596218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708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72E1-203F-AE4E-AD43-6BAD2D552D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6893-DCF6-F248-96D9-EFF159621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96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72E1-203F-AE4E-AD43-6BAD2D552D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6893-DCF6-F248-96D9-EFF159621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8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72E1-203F-AE4E-AD43-6BAD2D552D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6893-DCF6-F248-96D9-EFF159621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35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72E1-203F-AE4E-AD43-6BAD2D552D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6893-DCF6-F248-96D9-EFF159621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67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72E1-203F-AE4E-AD43-6BAD2D552D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6893-DCF6-F248-96D9-EFF159621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13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72E1-203F-AE4E-AD43-6BAD2D552D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6893-DCF6-F248-96D9-EFF159621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95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72E1-203F-AE4E-AD43-6BAD2D552D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D6893-DCF6-F248-96D9-EFF159621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79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C72E1-203F-AE4E-AD43-6BAD2D552D6D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D6893-DCF6-F248-96D9-EFF15962188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9914744" y="6400412"/>
            <a:ext cx="227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</a:t>
            </a:r>
            <a:fld id="{BE6E8CEC-1C3E-3340-AB97-A2E6B9EE687F}" type="slidenum">
              <a:rPr lang="en-US" sz="1200" smtClean="0"/>
              <a:t>‹#›</a:t>
            </a:fld>
            <a:r>
              <a:rPr lang="en-US" sz="1200" dirty="0"/>
              <a:t> of 24</a:t>
            </a:r>
          </a:p>
        </p:txBody>
      </p:sp>
    </p:spTree>
    <p:extLst>
      <p:ext uri="{BB962C8B-B14F-4D97-AF65-F5344CB8AC3E}">
        <p14:creationId xmlns:p14="http://schemas.microsoft.com/office/powerpoint/2010/main" val="159747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Diversity driven Attention Model for Query-based Abstractive Summarization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300" dirty="0" err="1"/>
              <a:t>Preksha</a:t>
            </a:r>
            <a:r>
              <a:rPr lang="en-US" sz="2300" dirty="0"/>
              <a:t> </a:t>
            </a:r>
            <a:r>
              <a:rPr lang="en-US" sz="2300" dirty="0" err="1"/>
              <a:t>Nema</a:t>
            </a:r>
            <a:r>
              <a:rPr lang="en-US" sz="2300" dirty="0"/>
              <a:t>*, </a:t>
            </a:r>
            <a:r>
              <a:rPr lang="en-US" sz="2300" dirty="0" err="1"/>
              <a:t>Mitesh</a:t>
            </a:r>
            <a:r>
              <a:rPr lang="en-US" sz="2300" dirty="0"/>
              <a:t> </a:t>
            </a:r>
            <a:r>
              <a:rPr lang="en-US" sz="2300" dirty="0" err="1"/>
              <a:t>Khapra</a:t>
            </a:r>
            <a:r>
              <a:rPr lang="en-US" sz="2300" dirty="0"/>
              <a:t>*, </a:t>
            </a:r>
            <a:r>
              <a:rPr lang="en-US" sz="2300" b="1" dirty="0"/>
              <a:t>Anirban Laha*</a:t>
            </a:r>
            <a:r>
              <a:rPr lang="en-US" sz="2300" b="1" baseline="30000" dirty="0"/>
              <a:t>#</a:t>
            </a:r>
            <a:r>
              <a:rPr lang="en-US" sz="2300" b="1" dirty="0"/>
              <a:t>,</a:t>
            </a:r>
            <a:r>
              <a:rPr lang="en-US" sz="2300" dirty="0"/>
              <a:t> </a:t>
            </a:r>
            <a:r>
              <a:rPr lang="en-US" sz="2300" dirty="0" err="1"/>
              <a:t>Balaraman</a:t>
            </a:r>
            <a:r>
              <a:rPr lang="en-US" sz="2300" dirty="0"/>
              <a:t> </a:t>
            </a:r>
            <a:r>
              <a:rPr lang="en-US" sz="2300" dirty="0" err="1"/>
              <a:t>Ravindran</a:t>
            </a:r>
            <a:r>
              <a:rPr lang="en-US" sz="2300" dirty="0"/>
              <a:t>*</a:t>
            </a:r>
          </a:p>
          <a:p>
            <a:r>
              <a:rPr lang="en-US" sz="2000" dirty="0"/>
              <a:t>*</a:t>
            </a:r>
            <a:r>
              <a:rPr lang="en-US" sz="2000" b="1" dirty="0">
                <a:solidFill>
                  <a:srgbClr val="00B0F0"/>
                </a:solidFill>
              </a:rPr>
              <a:t>Indian Institute of Technology Madras, India</a:t>
            </a:r>
            <a:r>
              <a:rPr lang="en-US" sz="2000" dirty="0"/>
              <a:t>.</a:t>
            </a:r>
          </a:p>
          <a:p>
            <a:r>
              <a:rPr lang="en-US" sz="2000" baseline="30000" dirty="0"/>
              <a:t>#</a:t>
            </a:r>
            <a:r>
              <a:rPr lang="en-US" sz="2000" b="1" dirty="0">
                <a:solidFill>
                  <a:srgbClr val="00B050"/>
                </a:solidFill>
              </a:rPr>
              <a:t>IBM Research India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020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984" y="280852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PROPOSED</a:t>
            </a:r>
            <a:r>
              <a:rPr lang="en-US" dirty="0"/>
              <a:t> Solution</a:t>
            </a:r>
          </a:p>
        </p:txBody>
      </p:sp>
    </p:spTree>
    <p:extLst>
      <p:ext uri="{BB962C8B-B14F-4D97-AF65-F5344CB8AC3E}">
        <p14:creationId xmlns:p14="http://schemas.microsoft.com/office/powerpoint/2010/main" val="2098688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Approach 1 (D1)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context vector orthogonal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Context vector        orthogonal to             . Hence </a:t>
            </a:r>
            <a:r>
              <a:rPr lang="en-US" b="1" dirty="0">
                <a:solidFill>
                  <a:srgbClr val="00B050"/>
                </a:solidFill>
              </a:rPr>
              <a:t>DIFFERENT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      need not be orthogonal to             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836" y="2530476"/>
            <a:ext cx="3937000" cy="1592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838" y="4257797"/>
            <a:ext cx="495300" cy="71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6" y="4284052"/>
            <a:ext cx="736600" cy="59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51" y="5238872"/>
            <a:ext cx="495300" cy="71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2" y="5312813"/>
            <a:ext cx="732610" cy="5978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024" y="2875796"/>
            <a:ext cx="497854" cy="403433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8526565" y="2750130"/>
            <a:ext cx="2461225" cy="77043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454776" y="3462727"/>
            <a:ext cx="4899024" cy="943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8500071" y="1465370"/>
            <a:ext cx="26494" cy="24370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526565" y="1784700"/>
            <a:ext cx="558800" cy="175459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338" y="1649667"/>
            <a:ext cx="342900" cy="3937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H="1" flipV="1">
            <a:off x="8068271" y="2131014"/>
            <a:ext cx="459008" cy="13824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85" y="1744898"/>
            <a:ext cx="430800" cy="61858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1" name="Straight Connector 30"/>
          <p:cNvCxnSpPr>
            <a:stCxn id="25" idx="1"/>
          </p:cNvCxnSpPr>
          <p:nvPr/>
        </p:nvCxnSpPr>
        <p:spPr>
          <a:xfrm>
            <a:off x="9097338" y="1846517"/>
            <a:ext cx="466387" cy="1309379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407361" y="3180384"/>
            <a:ext cx="256089" cy="64988"/>
          </a:xfrm>
          <a:prstGeom prst="line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664878" y="3187493"/>
            <a:ext cx="90924" cy="241376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60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Approach 2 (D2)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8038" y="1825625"/>
            <a:ext cx="4195762" cy="4351338"/>
          </a:xfrm>
        </p:spPr>
        <p:txBody>
          <a:bodyPr>
            <a:normAutofit/>
          </a:bodyPr>
          <a:lstStyle/>
          <a:p>
            <a:r>
              <a:rPr lang="en-US" dirty="0"/>
              <a:t>Introduce a modified </a:t>
            </a:r>
            <a:r>
              <a:rPr lang="en-US" b="1" dirty="0"/>
              <a:t>Diversity LSTM cell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Cell content </a:t>
            </a:r>
            <a:r>
              <a:rPr lang="en-US" dirty="0" err="1"/>
              <a:t>orthogonalized</a:t>
            </a:r>
            <a:r>
              <a:rPr lang="en-US" dirty="0"/>
              <a:t> to previous time step.</a:t>
            </a:r>
          </a:p>
          <a:p>
            <a:endParaRPr lang="en-US" dirty="0"/>
          </a:p>
          <a:p>
            <a:r>
              <a:rPr lang="en-US" dirty="0"/>
              <a:t>Context vector       output of the cell.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27" y="1804988"/>
            <a:ext cx="4925716" cy="4371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111" y="4919753"/>
            <a:ext cx="455191" cy="653608"/>
          </a:xfrm>
          <a:prstGeom prst="rect">
            <a:avLst/>
          </a:prstGeom>
        </p:spPr>
      </p:pic>
      <p:sp>
        <p:nvSpPr>
          <p:cNvPr id="4" name="Left Brace 3"/>
          <p:cNvSpPr/>
          <p:nvPr/>
        </p:nvSpPr>
        <p:spPr>
          <a:xfrm>
            <a:off x="1588957" y="1825625"/>
            <a:ext cx="449705" cy="22494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37232" y="2381436"/>
            <a:ext cx="17508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Standard LSTM</a:t>
            </a:r>
          </a:p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equations</a:t>
            </a:r>
          </a:p>
        </p:txBody>
      </p:sp>
      <p:sp>
        <p:nvSpPr>
          <p:cNvPr id="8" name="Left Brace 7"/>
          <p:cNvSpPr/>
          <p:nvPr/>
        </p:nvSpPr>
        <p:spPr>
          <a:xfrm>
            <a:off x="1279527" y="4075036"/>
            <a:ext cx="166486" cy="1051600"/>
          </a:xfrm>
          <a:prstGeom prst="leftBrace">
            <a:avLst/>
          </a:prstGeom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3283" y="4370003"/>
            <a:ext cx="109010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1228300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hard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6078" y="4114800"/>
            <a:ext cx="10145486" cy="1565276"/>
          </a:xfrm>
        </p:spPr>
        <p:txBody>
          <a:bodyPr/>
          <a:lstStyle/>
          <a:p>
            <a:r>
              <a:rPr lang="en-US" dirty="0"/>
              <a:t>D2 </a:t>
            </a:r>
            <a:r>
              <a:rPr lang="en-US" dirty="0">
                <a:sym typeface="Wingdings"/>
              </a:rPr>
              <a:t> SD2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26078" y="1843088"/>
            <a:ext cx="4945083" cy="1771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D1 </a:t>
            </a:r>
            <a:r>
              <a:rPr lang="en-US">
                <a:sym typeface="Wingdings"/>
              </a:rPr>
              <a:t> SD1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88" y="4897438"/>
            <a:ext cx="4000500" cy="1000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773" y="4897438"/>
            <a:ext cx="3869377" cy="8524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786813" y="5100638"/>
            <a:ext cx="357187" cy="4429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677" y="2473326"/>
            <a:ext cx="3367587" cy="13620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20" y="2411415"/>
            <a:ext cx="3818168" cy="1365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92" y="2788078"/>
            <a:ext cx="343658" cy="35474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133027" y="2764397"/>
            <a:ext cx="357187" cy="44291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83004" y="3341350"/>
            <a:ext cx="471949" cy="9291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61429" y="3341350"/>
            <a:ext cx="471949" cy="9291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218279" y="3341350"/>
            <a:ext cx="471949" cy="9291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539854" y="3341350"/>
            <a:ext cx="471949" cy="9291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896704" y="3341350"/>
            <a:ext cx="471949" cy="9291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575129" y="3341350"/>
            <a:ext cx="471949" cy="9291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9" idx="3"/>
            <a:endCxn id="10" idx="1"/>
          </p:cNvCxnSpPr>
          <p:nvPr/>
        </p:nvCxnSpPr>
        <p:spPr>
          <a:xfrm>
            <a:off x="2654953" y="3805924"/>
            <a:ext cx="206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17" name="Straight Arrow Connector 16"/>
          <p:cNvCxnSpPr>
            <a:stCxn id="10" idx="3"/>
            <a:endCxn id="12" idx="1"/>
          </p:cNvCxnSpPr>
          <p:nvPr/>
        </p:nvCxnSpPr>
        <p:spPr>
          <a:xfrm>
            <a:off x="3333378" y="3805924"/>
            <a:ext cx="206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1" name="Straight Arrow Connector 20"/>
          <p:cNvCxnSpPr>
            <a:stCxn id="12" idx="3"/>
            <a:endCxn id="11" idx="1"/>
          </p:cNvCxnSpPr>
          <p:nvPr/>
        </p:nvCxnSpPr>
        <p:spPr>
          <a:xfrm>
            <a:off x="4011803" y="3805924"/>
            <a:ext cx="206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690228" y="3832966"/>
            <a:ext cx="206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25" name="Straight Arrow Connector 24"/>
          <p:cNvCxnSpPr>
            <a:stCxn id="13" idx="3"/>
            <a:endCxn id="14" idx="1"/>
          </p:cNvCxnSpPr>
          <p:nvPr/>
        </p:nvCxnSpPr>
        <p:spPr>
          <a:xfrm>
            <a:off x="5368653" y="3805924"/>
            <a:ext cx="206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28" name="Rounded Rectangle 27"/>
          <p:cNvSpPr/>
          <p:nvPr/>
        </p:nvSpPr>
        <p:spPr>
          <a:xfrm>
            <a:off x="2183004" y="4735072"/>
            <a:ext cx="471949" cy="6563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861429" y="4735072"/>
            <a:ext cx="471949" cy="6563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218279" y="4735072"/>
            <a:ext cx="471949" cy="6563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3539854" y="4735072"/>
            <a:ext cx="471949" cy="6563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4896704" y="4735072"/>
            <a:ext cx="471949" cy="6563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5575129" y="4735072"/>
            <a:ext cx="471949" cy="6563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28" idx="0"/>
            <a:endCxn id="9" idx="2"/>
          </p:cNvCxnSpPr>
          <p:nvPr/>
        </p:nvCxnSpPr>
        <p:spPr>
          <a:xfrm flipV="1">
            <a:off x="2418979" y="4270498"/>
            <a:ext cx="0" cy="464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42" name="Straight Arrow Connector 41"/>
          <p:cNvCxnSpPr>
            <a:stCxn id="29" idx="0"/>
            <a:endCxn id="10" idx="2"/>
          </p:cNvCxnSpPr>
          <p:nvPr/>
        </p:nvCxnSpPr>
        <p:spPr>
          <a:xfrm flipV="1">
            <a:off x="3097404" y="4270498"/>
            <a:ext cx="0" cy="464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44" name="Straight Arrow Connector 43"/>
          <p:cNvCxnSpPr>
            <a:stCxn id="31" idx="0"/>
            <a:endCxn id="12" idx="2"/>
          </p:cNvCxnSpPr>
          <p:nvPr/>
        </p:nvCxnSpPr>
        <p:spPr>
          <a:xfrm flipV="1">
            <a:off x="3775829" y="4270498"/>
            <a:ext cx="0" cy="464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46" name="Straight Arrow Connector 45"/>
          <p:cNvCxnSpPr>
            <a:stCxn id="30" idx="0"/>
            <a:endCxn id="11" idx="2"/>
          </p:cNvCxnSpPr>
          <p:nvPr/>
        </p:nvCxnSpPr>
        <p:spPr>
          <a:xfrm flipV="1">
            <a:off x="4454254" y="4270498"/>
            <a:ext cx="0" cy="464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48" name="Straight Arrow Connector 47"/>
          <p:cNvCxnSpPr>
            <a:stCxn id="32" idx="0"/>
            <a:endCxn id="13" idx="2"/>
          </p:cNvCxnSpPr>
          <p:nvPr/>
        </p:nvCxnSpPr>
        <p:spPr>
          <a:xfrm flipV="1">
            <a:off x="5132679" y="4270498"/>
            <a:ext cx="0" cy="464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50" name="Straight Arrow Connector 49"/>
          <p:cNvCxnSpPr>
            <a:stCxn id="33" idx="0"/>
            <a:endCxn id="14" idx="2"/>
          </p:cNvCxnSpPr>
          <p:nvPr/>
        </p:nvCxnSpPr>
        <p:spPr>
          <a:xfrm flipV="1">
            <a:off x="5811104" y="4270498"/>
            <a:ext cx="0" cy="464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51" name="Rounded Rectangle 50"/>
          <p:cNvSpPr/>
          <p:nvPr/>
        </p:nvSpPr>
        <p:spPr>
          <a:xfrm>
            <a:off x="6489529" y="2176226"/>
            <a:ext cx="471949" cy="7005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7167954" y="2176226"/>
            <a:ext cx="471949" cy="7005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8524804" y="2176226"/>
            <a:ext cx="471949" cy="7005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7846379" y="2176226"/>
            <a:ext cx="471949" cy="7005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9203229" y="2176226"/>
            <a:ext cx="471949" cy="70054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6489529" y="3341350"/>
            <a:ext cx="471949" cy="9291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7167954" y="3341350"/>
            <a:ext cx="471949" cy="9291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524804" y="3341350"/>
            <a:ext cx="471949" cy="9291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7846379" y="3341350"/>
            <a:ext cx="471949" cy="9291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9203229" y="3341350"/>
            <a:ext cx="471949" cy="9291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6725503" y="2876776"/>
            <a:ext cx="0" cy="464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7403928" y="2876776"/>
            <a:ext cx="0" cy="464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8082354" y="2876776"/>
            <a:ext cx="0" cy="464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8760779" y="2876776"/>
            <a:ext cx="0" cy="464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72" name="Straight Arrow Connector 71"/>
          <p:cNvCxnSpPr>
            <a:endCxn id="62" idx="2"/>
          </p:cNvCxnSpPr>
          <p:nvPr/>
        </p:nvCxnSpPr>
        <p:spPr>
          <a:xfrm flipV="1">
            <a:off x="9439204" y="2876776"/>
            <a:ext cx="0" cy="464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62" idx="3"/>
            <a:endCxn id="63" idx="1"/>
          </p:cNvCxnSpPr>
          <p:nvPr/>
        </p:nvCxnSpPr>
        <p:spPr>
          <a:xfrm>
            <a:off x="6961478" y="3805924"/>
            <a:ext cx="206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94" name="Straight Arrow Connector 93"/>
          <p:cNvCxnSpPr>
            <a:stCxn id="63" idx="3"/>
            <a:endCxn id="65" idx="1"/>
          </p:cNvCxnSpPr>
          <p:nvPr/>
        </p:nvCxnSpPr>
        <p:spPr>
          <a:xfrm>
            <a:off x="7639903" y="3805924"/>
            <a:ext cx="206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96" name="Straight Arrow Connector 95"/>
          <p:cNvCxnSpPr>
            <a:stCxn id="65" idx="3"/>
            <a:endCxn id="64" idx="1"/>
          </p:cNvCxnSpPr>
          <p:nvPr/>
        </p:nvCxnSpPr>
        <p:spPr>
          <a:xfrm>
            <a:off x="8318328" y="3805924"/>
            <a:ext cx="206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98" name="Straight Arrow Connector 97"/>
          <p:cNvCxnSpPr>
            <a:stCxn id="64" idx="3"/>
            <a:endCxn id="66" idx="1"/>
          </p:cNvCxnSpPr>
          <p:nvPr/>
        </p:nvCxnSpPr>
        <p:spPr>
          <a:xfrm>
            <a:off x="8996753" y="3805924"/>
            <a:ext cx="206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sp>
        <p:nvSpPr>
          <p:cNvPr id="111" name="Right Arrow 110"/>
          <p:cNvSpPr/>
          <p:nvPr/>
        </p:nvSpPr>
        <p:spPr>
          <a:xfrm>
            <a:off x="6047078" y="3805924"/>
            <a:ext cx="442451" cy="45719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19226" y="2523466"/>
            <a:ext cx="182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ENCODER</a:t>
            </a:r>
            <a:endParaRPr lang="en-US" b="1" dirty="0"/>
          </a:p>
        </p:txBody>
      </p:sp>
      <p:sp>
        <p:nvSpPr>
          <p:cNvPr id="116" name="TextBox 115"/>
          <p:cNvSpPr txBox="1"/>
          <p:nvPr/>
        </p:nvSpPr>
        <p:spPr>
          <a:xfrm rot="16200000">
            <a:off x="1193892" y="3652035"/>
            <a:ext cx="1342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Encoder States </a:t>
            </a:r>
            <a:endParaRPr lang="en-US" sz="1400" b="1" dirty="0"/>
          </a:p>
        </p:txBody>
      </p:sp>
      <p:sp>
        <p:nvSpPr>
          <p:cNvPr id="118" name="TextBox 117"/>
          <p:cNvSpPr txBox="1"/>
          <p:nvPr/>
        </p:nvSpPr>
        <p:spPr>
          <a:xfrm rot="16200000">
            <a:off x="1069496" y="4752515"/>
            <a:ext cx="1342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Word Embedding </a:t>
            </a:r>
          </a:p>
        </p:txBody>
      </p:sp>
      <p:sp>
        <p:nvSpPr>
          <p:cNvPr id="119" name="TextBox 118"/>
          <p:cNvSpPr txBox="1"/>
          <p:nvPr/>
        </p:nvSpPr>
        <p:spPr>
          <a:xfrm rot="5400000">
            <a:off x="9379224" y="3697755"/>
            <a:ext cx="1342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Decoder States </a:t>
            </a:r>
            <a:endParaRPr lang="en-US" sz="1400" b="1" dirty="0"/>
          </a:p>
        </p:txBody>
      </p:sp>
      <p:sp>
        <p:nvSpPr>
          <p:cNvPr id="120" name="TextBox 119"/>
          <p:cNvSpPr txBox="1"/>
          <p:nvPr/>
        </p:nvSpPr>
        <p:spPr>
          <a:xfrm rot="5400000">
            <a:off x="9393988" y="2094834"/>
            <a:ext cx="1342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Output</a:t>
            </a:r>
            <a:endParaRPr lang="en-US" sz="1400" b="1" dirty="0"/>
          </a:p>
        </p:txBody>
      </p:sp>
      <p:cxnSp>
        <p:nvCxnSpPr>
          <p:cNvPr id="4" name="Straight Arrow Connector 3"/>
          <p:cNvCxnSpPr>
            <a:stCxn id="9" idx="0"/>
          </p:cNvCxnSpPr>
          <p:nvPr/>
        </p:nvCxnSpPr>
        <p:spPr>
          <a:xfrm flipV="1">
            <a:off x="2418979" y="2555035"/>
            <a:ext cx="1696062" cy="786315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0"/>
          </p:cNvCxnSpPr>
          <p:nvPr/>
        </p:nvCxnSpPr>
        <p:spPr>
          <a:xfrm flipV="1">
            <a:off x="3097404" y="2555035"/>
            <a:ext cx="1017637" cy="786315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2" idx="0"/>
          </p:cNvCxnSpPr>
          <p:nvPr/>
        </p:nvCxnSpPr>
        <p:spPr>
          <a:xfrm flipV="1">
            <a:off x="3775829" y="2555035"/>
            <a:ext cx="339212" cy="786315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1" idx="0"/>
          </p:cNvCxnSpPr>
          <p:nvPr/>
        </p:nvCxnSpPr>
        <p:spPr>
          <a:xfrm flipH="1" flipV="1">
            <a:off x="4115041" y="2555035"/>
            <a:ext cx="339213" cy="786315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0"/>
          </p:cNvCxnSpPr>
          <p:nvPr/>
        </p:nvCxnSpPr>
        <p:spPr>
          <a:xfrm flipH="1" flipV="1">
            <a:off x="4115041" y="2555035"/>
            <a:ext cx="1017638" cy="786315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4" idx="0"/>
          </p:cNvCxnSpPr>
          <p:nvPr/>
        </p:nvCxnSpPr>
        <p:spPr>
          <a:xfrm flipH="1" flipV="1">
            <a:off x="4115041" y="2555035"/>
            <a:ext cx="1696063" cy="786315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3" idx="0"/>
            <a:endCxn id="66" idx="2"/>
          </p:cNvCxnSpPr>
          <p:nvPr/>
        </p:nvCxnSpPr>
        <p:spPr>
          <a:xfrm rot="16200000" flipH="1">
            <a:off x="5188612" y="19906"/>
            <a:ext cx="3158586" cy="5342598"/>
          </a:xfrm>
          <a:prstGeom prst="bentConnector5">
            <a:avLst>
              <a:gd name="adj1" fmla="val -7237"/>
              <a:gd name="adj2" fmla="val 40160"/>
              <a:gd name="adj3" fmla="val 107237"/>
            </a:avLst>
          </a:prstGeom>
          <a:ln>
            <a:prstDash val="sysDash"/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8318328" y="4605009"/>
            <a:ext cx="182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DECODER</a:t>
            </a:r>
            <a:endParaRPr lang="en-US" b="1" dirty="0"/>
          </a:p>
        </p:txBody>
      </p:sp>
      <p:cxnSp>
        <p:nvCxnSpPr>
          <p:cNvPr id="77" name="Elbow Connector 76"/>
          <p:cNvCxnSpPr>
            <a:stCxn id="64" idx="0"/>
          </p:cNvCxnSpPr>
          <p:nvPr/>
        </p:nvCxnSpPr>
        <p:spPr>
          <a:xfrm rot="16200000" flipV="1">
            <a:off x="6044753" y="625324"/>
            <a:ext cx="786315" cy="4645738"/>
          </a:xfrm>
          <a:prstGeom prst="bentConnector3">
            <a:avLst>
              <a:gd name="adj1" fmla="val 29368"/>
            </a:avLst>
          </a:prstGeom>
          <a:ln>
            <a:prstDash val="dash"/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3502984" y="1111912"/>
            <a:ext cx="1187243" cy="609217"/>
          </a:xfrm>
          <a:prstGeom prst="roundRect">
            <a:avLst/>
          </a:prstGeom>
          <a:solidFill>
            <a:srgbClr val="C0000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Diversity Cell</a:t>
            </a:r>
          </a:p>
        </p:txBody>
      </p:sp>
      <p:sp>
        <p:nvSpPr>
          <p:cNvPr id="26" name="Curved Down Arrow 25"/>
          <p:cNvSpPr/>
          <p:nvPr/>
        </p:nvSpPr>
        <p:spPr>
          <a:xfrm rot="16200000">
            <a:off x="3101696" y="1238011"/>
            <a:ext cx="405580" cy="395488"/>
          </a:xfrm>
          <a:prstGeom prst="curvedDownArrow">
            <a:avLst/>
          </a:prstGeom>
          <a:solidFill>
            <a:srgbClr val="C0000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3019973" y="2010780"/>
            <a:ext cx="2168009" cy="6040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762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Attention Mechanism</a:t>
            </a:r>
          </a:p>
        </p:txBody>
      </p:sp>
      <p:cxnSp>
        <p:nvCxnSpPr>
          <p:cNvPr id="45" name="Straight Arrow Connector 44"/>
          <p:cNvCxnSpPr>
            <a:stCxn id="76" idx="0"/>
            <a:endCxn id="3" idx="2"/>
          </p:cNvCxnSpPr>
          <p:nvPr/>
        </p:nvCxnSpPr>
        <p:spPr>
          <a:xfrm flipH="1" flipV="1">
            <a:off x="4096606" y="1721129"/>
            <a:ext cx="7372" cy="289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317329" y="-37545"/>
            <a:ext cx="10515600" cy="1325563"/>
          </a:xfrm>
        </p:spPr>
        <p:txBody>
          <a:bodyPr/>
          <a:lstStyle/>
          <a:p>
            <a:r>
              <a:rPr lang="en-US"/>
              <a:t>Illustration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6367855" y="2084589"/>
            <a:ext cx="3423359" cy="22287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78938" y="3202075"/>
            <a:ext cx="4684682" cy="2335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1446790" y="5676790"/>
            <a:ext cx="4748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SOURCE: </a:t>
            </a:r>
            <a:r>
              <a:rPr lang="en-US" i="1" dirty="0"/>
              <a:t>Roger Federer wins a record eighth men’s singles title at Wimbledon on Sunday.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374190" y="1689219"/>
            <a:ext cx="4458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Roger    Federer   won    the     Wimbledon</a:t>
            </a:r>
          </a:p>
        </p:txBody>
      </p:sp>
    </p:spTree>
    <p:extLst>
      <p:ext uri="{BB962C8B-B14F-4D97-AF65-F5344CB8AC3E}">
        <p14:creationId xmlns:p14="http://schemas.microsoft.com/office/powerpoint/2010/main" val="1000538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091" y="2523709"/>
            <a:ext cx="10515600" cy="1325563"/>
          </a:xfrm>
        </p:spPr>
        <p:txBody>
          <a:bodyPr/>
          <a:lstStyle/>
          <a:p>
            <a:r>
              <a:rPr lang="en-US" b="1" dirty="0"/>
              <a:t>Model for </a:t>
            </a:r>
            <a:r>
              <a:rPr lang="en-US" b="1" dirty="0">
                <a:solidFill>
                  <a:srgbClr val="00B050"/>
                </a:solidFill>
              </a:rPr>
              <a:t>Query</a:t>
            </a:r>
            <a:r>
              <a:rPr lang="en-US" b="1" dirty="0"/>
              <a:t>-based </a:t>
            </a:r>
            <a:br>
              <a:rPr lang="en-US" b="1" dirty="0"/>
            </a:br>
            <a:r>
              <a:rPr lang="en-US" b="1" dirty="0">
                <a:solidFill>
                  <a:srgbClr val="7030A0"/>
                </a:solidFill>
              </a:rPr>
              <a:t>Abstractive</a:t>
            </a:r>
            <a:r>
              <a:rPr lang="en-US" b="1" dirty="0"/>
              <a:t> </a:t>
            </a:r>
            <a:r>
              <a:rPr lang="en-US" b="1" dirty="0">
                <a:solidFill>
                  <a:srgbClr val="00B0F0"/>
                </a:solidFill>
              </a:rPr>
              <a:t>Summarization</a:t>
            </a:r>
          </a:p>
        </p:txBody>
      </p:sp>
    </p:spTree>
    <p:extLst>
      <p:ext uri="{BB962C8B-B14F-4D97-AF65-F5344CB8AC3E}">
        <p14:creationId xmlns:p14="http://schemas.microsoft.com/office/powerpoint/2010/main" val="68022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/>
          <p:cNvSpPr txBox="1"/>
          <p:nvPr/>
        </p:nvSpPr>
        <p:spPr>
          <a:xfrm>
            <a:off x="30580" y="5753"/>
            <a:ext cx="642676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DOCUMENT: </a:t>
            </a:r>
            <a:r>
              <a:rPr lang="en-US" sz="1400" dirty="0"/>
              <a:t>Roger Federer wins a record eighth men’s singles title at Wimbledon on Sunday. He defeated Marin </a:t>
            </a:r>
            <a:r>
              <a:rPr lang="en-US" sz="1400" dirty="0" err="1"/>
              <a:t>Cilic</a:t>
            </a:r>
            <a:r>
              <a:rPr lang="en-US" sz="1400" dirty="0"/>
              <a:t> in straight sets with 6-3, 6-1, 6-4. </a:t>
            </a:r>
            <a:endParaRPr lang="en-US" sz="1400" i="1" dirty="0"/>
          </a:p>
        </p:txBody>
      </p:sp>
      <p:sp>
        <p:nvSpPr>
          <p:cNvPr id="268" name="Rectangle 267"/>
          <p:cNvSpPr/>
          <p:nvPr/>
        </p:nvSpPr>
        <p:spPr>
          <a:xfrm>
            <a:off x="7577080" y="1726529"/>
            <a:ext cx="4352849" cy="26768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3165855" y="4970378"/>
            <a:ext cx="3926758" cy="18162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7814946" y="1846678"/>
            <a:ext cx="467939" cy="59323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8487606" y="1846678"/>
            <a:ext cx="467939" cy="59323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9832927" y="1846678"/>
            <a:ext cx="467939" cy="59323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9160267" y="1846678"/>
            <a:ext cx="467939" cy="59323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10505588" y="1846678"/>
            <a:ext cx="467939" cy="59323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7814946" y="2901290"/>
            <a:ext cx="467939" cy="68258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487606" y="2901290"/>
            <a:ext cx="467939" cy="68258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9832927" y="2901290"/>
            <a:ext cx="467939" cy="68258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9218367" y="2901288"/>
            <a:ext cx="467939" cy="68258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10505588" y="2901290"/>
            <a:ext cx="467939" cy="68258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>
            <a:endCxn id="51" idx="2"/>
          </p:cNvCxnSpPr>
          <p:nvPr/>
        </p:nvCxnSpPr>
        <p:spPr>
          <a:xfrm flipV="1">
            <a:off x="8048915" y="2439910"/>
            <a:ext cx="1" cy="46138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52" idx="2"/>
          </p:cNvCxnSpPr>
          <p:nvPr/>
        </p:nvCxnSpPr>
        <p:spPr>
          <a:xfrm flipV="1">
            <a:off x="8721575" y="2439910"/>
            <a:ext cx="1" cy="46138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54" idx="2"/>
          </p:cNvCxnSpPr>
          <p:nvPr/>
        </p:nvCxnSpPr>
        <p:spPr>
          <a:xfrm flipH="1" flipV="1">
            <a:off x="9394237" y="2439910"/>
            <a:ext cx="1" cy="461381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53" idx="2"/>
          </p:cNvCxnSpPr>
          <p:nvPr/>
        </p:nvCxnSpPr>
        <p:spPr>
          <a:xfrm flipV="1">
            <a:off x="10066897" y="2439910"/>
            <a:ext cx="0" cy="46138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10739557" y="2439910"/>
            <a:ext cx="1" cy="46138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2" idx="3"/>
            <a:endCxn id="63" idx="1"/>
          </p:cNvCxnSpPr>
          <p:nvPr/>
        </p:nvCxnSpPr>
        <p:spPr>
          <a:xfrm>
            <a:off x="8282885" y="3242583"/>
            <a:ext cx="204722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63" idx="3"/>
            <a:endCxn id="65" idx="1"/>
          </p:cNvCxnSpPr>
          <p:nvPr/>
        </p:nvCxnSpPr>
        <p:spPr>
          <a:xfrm flipV="1">
            <a:off x="8955545" y="3242582"/>
            <a:ext cx="262822" cy="2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5" idx="3"/>
            <a:endCxn id="64" idx="1"/>
          </p:cNvCxnSpPr>
          <p:nvPr/>
        </p:nvCxnSpPr>
        <p:spPr>
          <a:xfrm>
            <a:off x="9686306" y="3242582"/>
            <a:ext cx="146621" cy="2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64" idx="3"/>
            <a:endCxn id="66" idx="1"/>
          </p:cNvCxnSpPr>
          <p:nvPr/>
        </p:nvCxnSpPr>
        <p:spPr>
          <a:xfrm>
            <a:off x="10300866" y="3242583"/>
            <a:ext cx="204722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0894880" y="2996379"/>
            <a:ext cx="985962" cy="30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Decoder States 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0793421" y="1986062"/>
            <a:ext cx="1136508" cy="305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Output</a:t>
            </a:r>
            <a:endParaRPr lang="en-US" sz="1400" b="1" dirty="0"/>
          </a:p>
        </p:txBody>
      </p:sp>
      <p:cxnSp>
        <p:nvCxnSpPr>
          <p:cNvPr id="56" name="Elbow Connector 55"/>
          <p:cNvCxnSpPr>
            <a:endCxn id="66" idx="2"/>
          </p:cNvCxnSpPr>
          <p:nvPr/>
        </p:nvCxnSpPr>
        <p:spPr>
          <a:xfrm>
            <a:off x="7527993" y="2800477"/>
            <a:ext cx="3211565" cy="783400"/>
          </a:xfrm>
          <a:prstGeom prst="bentConnector4">
            <a:avLst>
              <a:gd name="adj1" fmla="val 46357"/>
              <a:gd name="adj2" fmla="val 129180"/>
            </a:avLst>
          </a:prstGeom>
          <a:ln w="28575">
            <a:prstDash val="sysDash"/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9100956" y="3866545"/>
            <a:ext cx="1813260" cy="384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DECODER</a:t>
            </a:r>
            <a:endParaRPr lang="en-US" b="1" dirty="0"/>
          </a:p>
        </p:txBody>
      </p:sp>
      <p:sp>
        <p:nvSpPr>
          <p:cNvPr id="3" name="Rounded Rectangle 2"/>
          <p:cNvSpPr/>
          <p:nvPr/>
        </p:nvSpPr>
        <p:spPr>
          <a:xfrm>
            <a:off x="6386709" y="2439910"/>
            <a:ext cx="1102900" cy="692588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Diversity Cell</a:t>
            </a:r>
          </a:p>
        </p:txBody>
      </p:sp>
      <p:sp>
        <p:nvSpPr>
          <p:cNvPr id="26" name="Curved Down Arrow 25"/>
          <p:cNvSpPr/>
          <p:nvPr/>
        </p:nvSpPr>
        <p:spPr>
          <a:xfrm>
            <a:off x="6709532" y="2167932"/>
            <a:ext cx="402134" cy="290540"/>
          </a:xfrm>
          <a:prstGeom prst="curvedDownArrow">
            <a:avLst/>
          </a:prstGeom>
          <a:solidFill>
            <a:srgbClr val="C0000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4557812" y="2459607"/>
            <a:ext cx="1490479" cy="65891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  <a:effectLst>
            <a:outerShdw blurRad="50800" dist="762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Document Attention</a:t>
            </a:r>
          </a:p>
        </p:txBody>
      </p:sp>
      <p:cxnSp>
        <p:nvCxnSpPr>
          <p:cNvPr id="45" name="Straight Arrow Connector 44"/>
          <p:cNvCxnSpPr>
            <a:stCxn id="76" idx="3"/>
            <a:endCxn id="3" idx="1"/>
          </p:cNvCxnSpPr>
          <p:nvPr/>
        </p:nvCxnSpPr>
        <p:spPr>
          <a:xfrm flipV="1">
            <a:off x="6048291" y="2786204"/>
            <a:ext cx="338418" cy="2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179"/>
          <p:cNvSpPr/>
          <p:nvPr/>
        </p:nvSpPr>
        <p:spPr>
          <a:xfrm>
            <a:off x="4269033" y="4144023"/>
            <a:ext cx="2078927" cy="48505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  <a:effectLst>
            <a:outerShdw blurRad="50800" dist="762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Query Attention</a:t>
            </a:r>
            <a:endParaRPr lang="en-US" b="1" dirty="0"/>
          </a:p>
        </p:txBody>
      </p:sp>
      <p:sp>
        <p:nvSpPr>
          <p:cNvPr id="75" name="Rounded Rectangle 74"/>
          <p:cNvSpPr/>
          <p:nvPr/>
        </p:nvSpPr>
        <p:spPr>
          <a:xfrm>
            <a:off x="4179858" y="5095925"/>
            <a:ext cx="467939" cy="682587"/>
          </a:xfrm>
          <a:prstGeom prst="roundRect">
            <a:avLst/>
          </a:prstGeom>
          <a:solidFill>
            <a:schemeClr val="accent1"/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4816079" y="5095925"/>
            <a:ext cx="467939" cy="682587"/>
          </a:xfrm>
          <a:prstGeom prst="roundRect">
            <a:avLst/>
          </a:prstGeom>
          <a:solidFill>
            <a:schemeClr val="accent1"/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5452301" y="5095925"/>
            <a:ext cx="467939" cy="682587"/>
          </a:xfrm>
          <a:prstGeom prst="roundRect">
            <a:avLst/>
          </a:prstGeom>
          <a:solidFill>
            <a:schemeClr val="accent1"/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6118630" y="5095925"/>
            <a:ext cx="467939" cy="682587"/>
          </a:xfrm>
          <a:prstGeom prst="roundRect">
            <a:avLst/>
          </a:prstGeom>
          <a:solidFill>
            <a:schemeClr val="accent1"/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75" idx="3"/>
            <a:endCxn id="78" idx="1"/>
          </p:cNvCxnSpPr>
          <p:nvPr/>
        </p:nvCxnSpPr>
        <p:spPr>
          <a:xfrm>
            <a:off x="4647797" y="5437219"/>
            <a:ext cx="168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78" idx="3"/>
            <a:endCxn id="79" idx="1"/>
          </p:cNvCxnSpPr>
          <p:nvPr/>
        </p:nvCxnSpPr>
        <p:spPr>
          <a:xfrm>
            <a:off x="5284018" y="5437219"/>
            <a:ext cx="168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9" idx="3"/>
            <a:endCxn id="80" idx="1"/>
          </p:cNvCxnSpPr>
          <p:nvPr/>
        </p:nvCxnSpPr>
        <p:spPr>
          <a:xfrm>
            <a:off x="5920240" y="5437219"/>
            <a:ext cx="198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>
            <a:off x="4179858" y="5947999"/>
            <a:ext cx="467939" cy="44912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4816079" y="5947999"/>
            <a:ext cx="467939" cy="44912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/>
          <p:cNvSpPr/>
          <p:nvPr/>
        </p:nvSpPr>
        <p:spPr>
          <a:xfrm>
            <a:off x="5452301" y="5947999"/>
            <a:ext cx="467939" cy="44912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6118630" y="5947999"/>
            <a:ext cx="467939" cy="44912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81" idx="0"/>
            <a:endCxn id="75" idx="2"/>
          </p:cNvCxnSpPr>
          <p:nvPr/>
        </p:nvCxnSpPr>
        <p:spPr>
          <a:xfrm flipV="1">
            <a:off x="4413828" y="5778512"/>
            <a:ext cx="0" cy="16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2" idx="0"/>
            <a:endCxn id="78" idx="2"/>
          </p:cNvCxnSpPr>
          <p:nvPr/>
        </p:nvCxnSpPr>
        <p:spPr>
          <a:xfrm flipV="1">
            <a:off x="5050049" y="5778512"/>
            <a:ext cx="0" cy="16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3" idx="0"/>
            <a:endCxn id="79" idx="2"/>
          </p:cNvCxnSpPr>
          <p:nvPr/>
        </p:nvCxnSpPr>
        <p:spPr>
          <a:xfrm flipV="1">
            <a:off x="5686271" y="5778512"/>
            <a:ext cx="0" cy="16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4" idx="0"/>
            <a:endCxn id="80" idx="2"/>
          </p:cNvCxnSpPr>
          <p:nvPr/>
        </p:nvCxnSpPr>
        <p:spPr>
          <a:xfrm flipV="1">
            <a:off x="6352600" y="5778512"/>
            <a:ext cx="0" cy="16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rot="16200000" flipH="1" flipV="1">
            <a:off x="6809162" y="1385986"/>
            <a:ext cx="1727793" cy="4758400"/>
          </a:xfrm>
          <a:prstGeom prst="bentConnector5">
            <a:avLst>
              <a:gd name="adj1" fmla="val -13231"/>
              <a:gd name="adj2" fmla="val 41536"/>
              <a:gd name="adj3" fmla="val 113231"/>
            </a:avLst>
          </a:prstGeom>
          <a:ln w="38100">
            <a:solidFill>
              <a:schemeClr val="tx1"/>
            </a:solidFill>
            <a:prstDash val="sysDot"/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5135028" y="3111716"/>
            <a:ext cx="24519" cy="1032306"/>
          </a:xfrm>
          <a:prstGeom prst="straightConnector1">
            <a:avLst/>
          </a:prstGeom>
          <a:ln w="28575">
            <a:prstDash val="dash"/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75" idx="0"/>
            <a:endCxn id="180" idx="2"/>
          </p:cNvCxnSpPr>
          <p:nvPr/>
        </p:nvCxnSpPr>
        <p:spPr>
          <a:xfrm flipV="1">
            <a:off x="4413828" y="4629082"/>
            <a:ext cx="894669" cy="466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8" idx="0"/>
            <a:endCxn id="180" idx="2"/>
          </p:cNvCxnSpPr>
          <p:nvPr/>
        </p:nvCxnSpPr>
        <p:spPr>
          <a:xfrm flipV="1">
            <a:off x="5050049" y="4629082"/>
            <a:ext cx="258448" cy="466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79" idx="0"/>
            <a:endCxn id="180" idx="2"/>
          </p:cNvCxnSpPr>
          <p:nvPr/>
        </p:nvCxnSpPr>
        <p:spPr>
          <a:xfrm flipH="1" flipV="1">
            <a:off x="5308497" y="4629082"/>
            <a:ext cx="377774" cy="466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80" idx="0"/>
            <a:endCxn id="180" idx="2"/>
          </p:cNvCxnSpPr>
          <p:nvPr/>
        </p:nvCxnSpPr>
        <p:spPr>
          <a:xfrm flipH="1" flipV="1">
            <a:off x="5308497" y="4629082"/>
            <a:ext cx="1044103" cy="466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3314507" y="5365987"/>
            <a:ext cx="985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Query States 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345416" y="5995718"/>
            <a:ext cx="985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Word </a:t>
            </a:r>
            <a:r>
              <a:rPr lang="en-US" sz="1000" b="1" dirty="0" err="1"/>
              <a:t>Embeddings</a:t>
            </a:r>
            <a:endParaRPr lang="en-US" sz="1000" b="1" dirty="0"/>
          </a:p>
        </p:txBody>
      </p:sp>
      <p:sp>
        <p:nvSpPr>
          <p:cNvPr id="144" name="TextBox 143"/>
          <p:cNvSpPr txBox="1"/>
          <p:nvPr/>
        </p:nvSpPr>
        <p:spPr>
          <a:xfrm>
            <a:off x="3758395" y="6388972"/>
            <a:ext cx="3051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QUERY ENCODER</a:t>
            </a:r>
            <a:endParaRPr lang="en-US" b="1" dirty="0"/>
          </a:p>
        </p:txBody>
      </p:sp>
      <p:sp>
        <p:nvSpPr>
          <p:cNvPr id="105" name="Rectangle 104"/>
          <p:cNvSpPr/>
          <p:nvPr/>
        </p:nvSpPr>
        <p:spPr>
          <a:xfrm>
            <a:off x="1620681" y="680110"/>
            <a:ext cx="2381941" cy="38025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5400000">
            <a:off x="3210512" y="1224348"/>
            <a:ext cx="330715" cy="867807"/>
          </a:xfrm>
          <a:prstGeom prst="roundRect">
            <a:avLst/>
          </a:prstGeom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 rot="5400000">
            <a:off x="3210512" y="1699750"/>
            <a:ext cx="330715" cy="867807"/>
          </a:xfrm>
          <a:prstGeom prst="roundRect">
            <a:avLst/>
          </a:prstGeom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5400000">
            <a:off x="3210512" y="2650553"/>
            <a:ext cx="330715" cy="867807"/>
          </a:xfrm>
          <a:prstGeom prst="roundRect">
            <a:avLst/>
          </a:prstGeom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5400000">
            <a:off x="3210512" y="2175151"/>
            <a:ext cx="330715" cy="867807"/>
          </a:xfrm>
          <a:prstGeom prst="roundRect">
            <a:avLst/>
          </a:prstGeom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5400000">
            <a:off x="3210512" y="3125955"/>
            <a:ext cx="330715" cy="867807"/>
          </a:xfrm>
          <a:prstGeom prst="roundRect">
            <a:avLst/>
          </a:prstGeom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5400000">
            <a:off x="3210512" y="3601356"/>
            <a:ext cx="330715" cy="867807"/>
          </a:xfrm>
          <a:prstGeom prst="roundRect">
            <a:avLst/>
          </a:prstGeom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3303526" y="1895953"/>
            <a:ext cx="144687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3303526" y="2371355"/>
            <a:ext cx="144687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3303526" y="2846756"/>
            <a:ext cx="144687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>
            <a:off x="3278269" y="3322158"/>
            <a:ext cx="144687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>
            <a:off x="3303526" y="3797559"/>
            <a:ext cx="144687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 rot="5400000">
            <a:off x="2036217" y="1351764"/>
            <a:ext cx="330715" cy="612976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 rot="5400000">
            <a:off x="2036217" y="1827166"/>
            <a:ext cx="330715" cy="612976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 rot="5400000">
            <a:off x="2036217" y="2777969"/>
            <a:ext cx="330715" cy="612976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 rot="5400000">
            <a:off x="2036217" y="2302567"/>
            <a:ext cx="330715" cy="612976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 rot="5400000">
            <a:off x="2036217" y="3253370"/>
            <a:ext cx="330715" cy="612976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 rot="5400000">
            <a:off x="2036217" y="3728772"/>
            <a:ext cx="330715" cy="612976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rot="5400000" flipV="1">
            <a:off x="2725014" y="1441301"/>
            <a:ext cx="0" cy="43390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 flipV="1">
            <a:off x="2725014" y="1916703"/>
            <a:ext cx="0" cy="43390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 flipV="1">
            <a:off x="2725014" y="2392104"/>
            <a:ext cx="0" cy="43390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V="1">
            <a:off x="2725014" y="2867506"/>
            <a:ext cx="0" cy="43390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 flipV="1">
            <a:off x="2725014" y="3342907"/>
            <a:ext cx="0" cy="43390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 flipV="1">
            <a:off x="2725014" y="3818309"/>
            <a:ext cx="0" cy="43390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749119" y="1162181"/>
            <a:ext cx="1253502" cy="264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Encoder States 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589557" y="1046798"/>
            <a:ext cx="1253502" cy="264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Word Embedding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rot="5400000" flipV="1">
            <a:off x="3596358" y="1865797"/>
            <a:ext cx="1188503" cy="734403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rot="5400000" flipV="1">
            <a:off x="3834059" y="2103499"/>
            <a:ext cx="713101" cy="734403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5400000" flipV="1">
            <a:off x="4071760" y="2341199"/>
            <a:ext cx="237700" cy="734403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5400000" flipH="1" flipV="1">
            <a:off x="4071760" y="2578900"/>
            <a:ext cx="237700" cy="734403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rot="5400000" flipH="1" flipV="1">
            <a:off x="3834058" y="2816601"/>
            <a:ext cx="713102" cy="734403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rot="5400000" flipH="1" flipV="1">
            <a:off x="3596358" y="3054301"/>
            <a:ext cx="1188503" cy="734403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1633314" y="703866"/>
            <a:ext cx="24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DOCUMENT ENCODER</a:t>
            </a:r>
          </a:p>
        </p:txBody>
      </p:sp>
      <p:cxnSp>
        <p:nvCxnSpPr>
          <p:cNvPr id="162" name="Elbow Connector 161"/>
          <p:cNvCxnSpPr/>
          <p:nvPr/>
        </p:nvCxnSpPr>
        <p:spPr>
          <a:xfrm rot="10800000">
            <a:off x="5365680" y="3119871"/>
            <a:ext cx="2745863" cy="870204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/>
          <p:cNvSpPr txBox="1"/>
          <p:nvPr/>
        </p:nvSpPr>
        <p:spPr>
          <a:xfrm>
            <a:off x="7733261" y="1266300"/>
            <a:ext cx="4458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Federer   won      in        straight    sets</a:t>
            </a:r>
          </a:p>
        </p:txBody>
      </p:sp>
      <p:sp>
        <p:nvSpPr>
          <p:cNvPr id="285" name="TextBox 284"/>
          <p:cNvSpPr txBox="1"/>
          <p:nvPr/>
        </p:nvSpPr>
        <p:spPr>
          <a:xfrm>
            <a:off x="789241" y="5994425"/>
            <a:ext cx="22083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QUERY</a:t>
            </a:r>
            <a:r>
              <a:rPr lang="en-US" b="1" dirty="0"/>
              <a:t>: </a:t>
            </a:r>
            <a:r>
              <a:rPr lang="en-US" sz="1400" dirty="0"/>
              <a:t>Margin of victory</a:t>
            </a:r>
            <a:endParaRPr lang="en-US" sz="1400" i="1" dirty="0"/>
          </a:p>
        </p:txBody>
      </p:sp>
      <p:cxnSp>
        <p:nvCxnSpPr>
          <p:cNvPr id="156" name="Elbow Connector 155"/>
          <p:cNvCxnSpPr>
            <a:stCxn id="14" idx="3"/>
            <a:endCxn id="62" idx="1"/>
          </p:cNvCxnSpPr>
          <p:nvPr/>
        </p:nvCxnSpPr>
        <p:spPr>
          <a:xfrm rot="5400000" flipH="1" flipV="1">
            <a:off x="5116390" y="1502062"/>
            <a:ext cx="958033" cy="4439077"/>
          </a:xfrm>
          <a:prstGeom prst="bentConnector4">
            <a:avLst>
              <a:gd name="adj1" fmla="val -56719"/>
              <a:gd name="adj2" fmla="val 775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xtBox 291"/>
          <p:cNvSpPr txBox="1"/>
          <p:nvPr/>
        </p:nvSpPr>
        <p:spPr>
          <a:xfrm>
            <a:off x="7733260" y="1266448"/>
            <a:ext cx="4458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Federer   won      in        straight</a:t>
            </a:r>
          </a:p>
        </p:txBody>
      </p:sp>
      <p:sp>
        <p:nvSpPr>
          <p:cNvPr id="293" name="Rectangle 292"/>
          <p:cNvSpPr/>
          <p:nvPr/>
        </p:nvSpPr>
        <p:spPr>
          <a:xfrm>
            <a:off x="8436178" y="792486"/>
            <a:ext cx="144142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OUTPUT</a:t>
            </a:r>
          </a:p>
        </p:txBody>
      </p:sp>
      <p:sp>
        <p:nvSpPr>
          <p:cNvPr id="294" name="Rectangle 293"/>
          <p:cNvSpPr/>
          <p:nvPr/>
        </p:nvSpPr>
        <p:spPr>
          <a:xfrm>
            <a:off x="7733259" y="649955"/>
            <a:ext cx="3240268" cy="9781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4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268" grpId="0" animBg="1"/>
      <p:bldP spid="106" grpId="0" animBg="1"/>
      <p:bldP spid="51" grpId="0" animBg="1"/>
      <p:bldP spid="52" grpId="0" animBg="1"/>
      <p:bldP spid="52" grpId="1" animBg="1"/>
      <p:bldP spid="53" grpId="0" animBg="1"/>
      <p:bldP spid="54" grpId="0" animBg="1"/>
      <p:bldP spid="55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19" grpId="0"/>
      <p:bldP spid="120" grpId="0"/>
      <p:bldP spid="90" grpId="0"/>
      <p:bldP spid="3" grpId="0" animBg="1"/>
      <p:bldP spid="26" grpId="0" animBg="1"/>
      <p:bldP spid="76" grpId="0" animBg="1"/>
      <p:bldP spid="180" grpId="0" animBg="1"/>
      <p:bldP spid="75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141" grpId="0"/>
      <p:bldP spid="142" grpId="0"/>
      <p:bldP spid="144" grpId="0"/>
      <p:bldP spid="10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116" grpId="0"/>
      <p:bldP spid="118" grpId="0"/>
      <p:bldP spid="145" grpId="0"/>
      <p:bldP spid="267" grpId="0"/>
      <p:bldP spid="285" grpId="0" animBg="1"/>
      <p:bldP spid="292" grpId="0"/>
      <p:bldP spid="293" grpId="0"/>
      <p:bldP spid="29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Datasets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67" y="1690688"/>
            <a:ext cx="10778066" cy="1608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66" y="4411661"/>
            <a:ext cx="10684591" cy="9461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35207" y="3386838"/>
            <a:ext cx="5079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charset="0"/>
              </a:rPr>
              <a:t> Various datasets for </a:t>
            </a:r>
            <a:r>
              <a:rPr lang="en-US" dirty="0">
                <a:solidFill>
                  <a:srgbClr val="0070C0"/>
                </a:solidFill>
                <a:latin typeface="Helvetica" charset="0"/>
              </a:rPr>
              <a:t>A</a:t>
            </a:r>
            <a:r>
              <a:rPr lang="en-US" dirty="0">
                <a:solidFill>
                  <a:srgbClr val="0070C0"/>
                </a:solidFill>
                <a:effectLst/>
                <a:latin typeface="Helvetica" charset="0"/>
              </a:rPr>
              <a:t>bstractive Summarization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55506" y="5512521"/>
            <a:ext cx="557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charset="0"/>
              </a:rPr>
              <a:t> Dataset for </a:t>
            </a:r>
            <a:r>
              <a:rPr lang="en-US" dirty="0">
                <a:solidFill>
                  <a:srgbClr val="7030A0"/>
                </a:solidFill>
                <a:effectLst/>
                <a:latin typeface="Helvetica" charset="0"/>
              </a:rPr>
              <a:t>Query-Based </a:t>
            </a:r>
            <a:r>
              <a:rPr lang="en-US" b="1" dirty="0">
                <a:solidFill>
                  <a:srgbClr val="7030A0"/>
                </a:solidFill>
                <a:effectLst/>
                <a:latin typeface="Helvetica" charset="0"/>
              </a:rPr>
              <a:t>Extractive</a:t>
            </a:r>
            <a:r>
              <a:rPr lang="en-US" dirty="0">
                <a:solidFill>
                  <a:srgbClr val="7030A0"/>
                </a:solidFill>
                <a:effectLst/>
                <a:latin typeface="Helvetica" charset="0"/>
              </a:rPr>
              <a:t> Summarization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654" y="4921101"/>
            <a:ext cx="200195" cy="2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81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091" y="252370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NEW DATASET!!!!!</a:t>
            </a:r>
          </a:p>
        </p:txBody>
      </p:sp>
    </p:spTree>
    <p:extLst>
      <p:ext uri="{BB962C8B-B14F-4D97-AF65-F5344CB8AC3E}">
        <p14:creationId xmlns:p14="http://schemas.microsoft.com/office/powerpoint/2010/main" val="1127889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Creation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0663"/>
            <a:ext cx="5846011" cy="43862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41312" y="6044684"/>
            <a:ext cx="4839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effectLst/>
                <a:latin typeface="Helvetica" charset="0"/>
              </a:rPr>
              <a:t> Documents and summaries for a given query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15200" y="1690688"/>
            <a:ext cx="45720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Crawled from </a:t>
            </a:r>
            <a:r>
              <a:rPr lang="en-US" sz="2200" b="1" dirty="0"/>
              <a:t>Debatepedia</a:t>
            </a:r>
            <a:r>
              <a:rPr lang="en-US" sz="2200" dirty="0"/>
              <a:t>: an encyclopedia of pro and con arguments</a:t>
            </a:r>
          </a:p>
          <a:p>
            <a:r>
              <a:rPr lang="en-US" sz="2200" dirty="0"/>
              <a:t>Each debate topic has a set of queries associated with it</a:t>
            </a:r>
          </a:p>
          <a:p>
            <a:r>
              <a:rPr lang="en-US" sz="2200" dirty="0"/>
              <a:t>Each query has a set of documents and an abstractive summary associated with each document</a:t>
            </a:r>
          </a:p>
          <a:p>
            <a:r>
              <a:rPr lang="en-US" b="1" dirty="0"/>
              <a:t>Triples (</a:t>
            </a:r>
            <a:r>
              <a:rPr lang="tr-TR" b="1" dirty="0"/>
              <a:t>12695</a:t>
            </a:r>
            <a:r>
              <a:rPr lang="en-US" b="1" dirty="0"/>
              <a:t>)</a:t>
            </a:r>
            <a:r>
              <a:rPr lang="en-US" dirty="0"/>
              <a:t>: </a:t>
            </a:r>
          </a:p>
          <a:p>
            <a:r>
              <a:rPr lang="en-US" sz="2400" dirty="0">
                <a:solidFill>
                  <a:srgbClr val="00B050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Query</a:t>
            </a:r>
            <a:r>
              <a:rPr lang="en-US" sz="2400" dirty="0">
                <a:solidFill>
                  <a:srgbClr val="00B050"/>
                </a:solidFill>
              </a:rPr>
              <a:t>, </a:t>
            </a:r>
            <a:r>
              <a:rPr lang="en-US" sz="2400" dirty="0">
                <a:solidFill>
                  <a:srgbClr val="00B0F0"/>
                </a:solidFill>
              </a:rPr>
              <a:t>Document</a:t>
            </a:r>
            <a:r>
              <a:rPr lang="en-US" sz="2400" dirty="0">
                <a:solidFill>
                  <a:srgbClr val="00B050"/>
                </a:solidFill>
              </a:rPr>
              <a:t>, Summary)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Extractive vs Abstractive Summarization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263259" y="1913704"/>
            <a:ext cx="8749190" cy="163121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lIns="91440" tIns="45720" rIns="91440" bIns="4572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Roger Federer</a:t>
            </a:r>
            <a:r>
              <a:rPr lang="en-US" sz="2000" dirty="0"/>
              <a:t> wins a </a:t>
            </a:r>
            <a:r>
              <a:rPr lang="en-US" sz="2000" dirty="0">
                <a:solidFill>
                  <a:srgbClr val="00B050"/>
                </a:solidFill>
              </a:rPr>
              <a:t>record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eighth</a:t>
            </a:r>
            <a:r>
              <a:rPr lang="en-US" sz="2000" dirty="0"/>
              <a:t> men’s singles title at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Wimbledon </a:t>
            </a:r>
            <a:r>
              <a:rPr lang="en-US" sz="2000" dirty="0"/>
              <a:t>on Sunday.</a:t>
            </a:r>
          </a:p>
          <a:p>
            <a:r>
              <a:rPr lang="en-US" sz="2000" dirty="0"/>
              <a:t>He defeated </a:t>
            </a:r>
            <a:r>
              <a:rPr lang="en-US" sz="2000" dirty="0">
                <a:solidFill>
                  <a:srgbClr val="00B0F0"/>
                </a:solidFill>
              </a:rPr>
              <a:t>Marin </a:t>
            </a:r>
            <a:r>
              <a:rPr lang="en-US" sz="2000" dirty="0" err="1">
                <a:solidFill>
                  <a:srgbClr val="00B0F0"/>
                </a:solidFill>
              </a:rPr>
              <a:t>Cilic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/>
              <a:t>in straight sets with 6-3, 6-1, 6-4. </a:t>
            </a:r>
            <a:r>
              <a:rPr lang="en-US" sz="2000" dirty="0" err="1"/>
              <a:t>Cilic</a:t>
            </a:r>
            <a:r>
              <a:rPr lang="en-US" sz="2000" dirty="0"/>
              <a:t> appeared to struggle</a:t>
            </a:r>
          </a:p>
          <a:p>
            <a:r>
              <a:rPr lang="en-US" sz="2000" dirty="0"/>
              <a:t> with a foot injury but the Swiss was in imperious form on Centre Court, winning </a:t>
            </a:r>
          </a:p>
          <a:p>
            <a:r>
              <a:rPr lang="en-US" sz="2000" dirty="0"/>
              <a:t>the final in one hour and 41 minutes. It is Federer’s 19th grand slam title</a:t>
            </a:r>
          </a:p>
          <a:p>
            <a:r>
              <a:rPr lang="en-US" sz="2000" dirty="0"/>
              <a:t> and his second of 2017 following victory at the Australian Open in January.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49" y="2099419"/>
            <a:ext cx="2680698" cy="31432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63259" y="4427061"/>
            <a:ext cx="4561762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/>
              <a:t>Extractive Summarization</a:t>
            </a:r>
          </a:p>
          <a:p>
            <a:r>
              <a:rPr lang="en-US" sz="2000" dirty="0">
                <a:solidFill>
                  <a:srgbClr val="0070C0"/>
                </a:solidFill>
              </a:rPr>
              <a:t>Roger Federer wins a record eighth men’s </a:t>
            </a:r>
          </a:p>
          <a:p>
            <a:r>
              <a:rPr lang="en-US" sz="2000" dirty="0">
                <a:solidFill>
                  <a:srgbClr val="0070C0"/>
                </a:solidFill>
              </a:rPr>
              <a:t>singles title at Wimbledon on Sunday.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03430" y="4427061"/>
            <a:ext cx="3909019" cy="10156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/>
              <a:t>Abstractive Summarization</a:t>
            </a:r>
          </a:p>
          <a:p>
            <a:r>
              <a:rPr lang="en-US" sz="2000" dirty="0">
                <a:solidFill>
                  <a:srgbClr val="0070C0"/>
                </a:solidFill>
              </a:rPr>
              <a:t>Roger Federer wins record eighth </a:t>
            </a:r>
          </a:p>
          <a:p>
            <a:r>
              <a:rPr lang="en-US" sz="2000" dirty="0">
                <a:solidFill>
                  <a:srgbClr val="0070C0"/>
                </a:solidFill>
              </a:rPr>
              <a:t>Wimbledon title against Marin </a:t>
            </a:r>
            <a:r>
              <a:rPr lang="en-US" sz="2000" dirty="0" err="1">
                <a:solidFill>
                  <a:srgbClr val="0070C0"/>
                </a:solidFill>
              </a:rPr>
              <a:t>Cilic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2" name="Merge 11"/>
          <p:cNvSpPr/>
          <p:nvPr/>
        </p:nvSpPr>
        <p:spPr>
          <a:xfrm>
            <a:off x="5163000" y="3812570"/>
            <a:ext cx="788276" cy="346841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erge 12"/>
          <p:cNvSpPr/>
          <p:nvPr/>
        </p:nvSpPr>
        <p:spPr>
          <a:xfrm>
            <a:off x="9663801" y="3812570"/>
            <a:ext cx="788276" cy="346841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1419980"/>
              </p:ext>
            </p:extLst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ROUGE-1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ROUGE-2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ROUGE-L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Vanilla</a:t>
                      </a:r>
                      <a:r>
                        <a:rPr lang="en-US" baseline="0" dirty="0"/>
                        <a:t> e-a-d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Query</a:t>
                      </a:r>
                      <a:r>
                        <a:rPr lang="en-US" baseline="-25000" dirty="0" err="1"/>
                        <a:t>enc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Query</a:t>
                      </a:r>
                      <a:r>
                        <a:rPr lang="en-US" baseline="-25000" dirty="0" err="1"/>
                        <a:t>attn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M1 [Chen et. al, 2016]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M2 [Chen et. al</a:t>
                      </a:r>
                      <a:r>
                        <a:rPr lang="en-US" baseline="0" dirty="0"/>
                        <a:t>, 2016]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33.85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13.65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32.99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SD1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31.36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11.23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30.5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38.12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16.76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37.31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SD2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41.26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18.75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40.43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116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Anecdotal Examples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46445" y="1473492"/>
            <a:ext cx="9926372" cy="15081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lIns="91440" tIns="45720" rIns="91440" bIns="45720">
            <a:spAutoFit/>
          </a:bodyPr>
          <a:lstStyle/>
          <a:p>
            <a:r>
              <a:rPr lang="en-US" sz="2000" b="1" dirty="0"/>
              <a:t>Source Text : </a:t>
            </a:r>
            <a:r>
              <a:rPr lang="en-US" dirty="0"/>
              <a:t>Fuel cell critics point out that hydrogen is flammable, but so is gasoline. Unlike gasoline, </a:t>
            </a:r>
          </a:p>
          <a:p>
            <a:r>
              <a:rPr lang="en-US" dirty="0"/>
              <a:t>which can pool up and burn for a long time, hydrogen dissipates rapidly. Gas tanks tend to be easily </a:t>
            </a:r>
          </a:p>
          <a:p>
            <a:r>
              <a:rPr lang="en-US" dirty="0"/>
              <a:t>punctured, thin-walled containers, while the latest hydrogen tanks are made from Kevlar. Also, gaseous </a:t>
            </a:r>
          </a:p>
          <a:p>
            <a:r>
              <a:rPr lang="en-US" dirty="0"/>
              <a:t>hydrogen isn’t the only method of storage under consideration – BMW is looking at liquid storage while </a:t>
            </a:r>
          </a:p>
          <a:p>
            <a:r>
              <a:rPr lang="en-US" dirty="0"/>
              <a:t>other researchers are looking at chemical compound storage, such as boron pellets.</a:t>
            </a:r>
            <a:endParaRPr lang="en-US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99948" y="3327461"/>
            <a:ext cx="4749505" cy="36933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Query</a:t>
            </a:r>
            <a:r>
              <a:rPr lang="en-US" dirty="0"/>
              <a:t>: safety are hydrogen fuel cell vehicles safe</a:t>
            </a:r>
          </a:p>
        </p:txBody>
      </p:sp>
      <p:sp>
        <p:nvSpPr>
          <p:cNvPr id="7" name="Merge 6"/>
          <p:cNvSpPr/>
          <p:nvPr/>
        </p:nvSpPr>
        <p:spPr>
          <a:xfrm>
            <a:off x="5176181" y="3899959"/>
            <a:ext cx="866900" cy="38001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53787" y="4428610"/>
            <a:ext cx="92190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Reference</a:t>
            </a:r>
            <a:r>
              <a:rPr lang="en-US" sz="2400" dirty="0"/>
              <a:t> : </a:t>
            </a:r>
            <a:r>
              <a:rPr lang="en-US" sz="2400" dirty="0">
                <a:solidFill>
                  <a:srgbClr val="00B050"/>
                </a:solidFill>
              </a:rPr>
              <a:t>hydrogen in cars is less dangerous than gasoline </a:t>
            </a:r>
          </a:p>
          <a:p>
            <a:r>
              <a:rPr lang="en-US" sz="2400" b="1" dirty="0" err="1"/>
              <a:t>Query</a:t>
            </a:r>
            <a:r>
              <a:rPr lang="en-US" sz="2400" b="1" baseline="-25000" dirty="0" err="1"/>
              <a:t>att</a:t>
            </a:r>
            <a:r>
              <a:rPr lang="en-US" sz="2400" dirty="0"/>
              <a:t>: hydrogen is </a:t>
            </a:r>
            <a:r>
              <a:rPr lang="en-US" sz="2400" u="sng" dirty="0"/>
              <a:t>hydrogen hydrogen hydrogen</a:t>
            </a:r>
            <a:r>
              <a:rPr lang="en-US" sz="2400" dirty="0"/>
              <a:t> fuel energy </a:t>
            </a:r>
          </a:p>
          <a:p>
            <a:r>
              <a:rPr lang="en-US" sz="2400" b="1" dirty="0"/>
              <a:t>SD1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00B0F0"/>
                </a:solidFill>
              </a:rPr>
              <a:t>hydrogen in cars is reduce risk than fuel </a:t>
            </a:r>
          </a:p>
          <a:p>
            <a:r>
              <a:rPr lang="en-US" sz="2400" b="1" dirty="0"/>
              <a:t>SD2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00B050"/>
                </a:solidFill>
              </a:rPr>
              <a:t>hydrogen in cars is less dangerous than gasoline</a:t>
            </a:r>
          </a:p>
        </p:txBody>
      </p:sp>
    </p:spTree>
    <p:extLst>
      <p:ext uri="{BB962C8B-B14F-4D97-AF65-F5344CB8AC3E}">
        <p14:creationId xmlns:p14="http://schemas.microsoft.com/office/powerpoint/2010/main" val="79403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6" grpId="0" animBg="1"/>
      <p:bldP spid="7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Anecdotal Examples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407661" y="1709738"/>
            <a:ext cx="8996694" cy="120032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dirty="0"/>
              <a:t>Source Text : </a:t>
            </a:r>
            <a:r>
              <a:rPr lang="en-US" sz="2400" dirty="0"/>
              <a:t>:The basis of all animal rights should be the Golden Rule: </a:t>
            </a:r>
          </a:p>
          <a:p>
            <a:r>
              <a:rPr lang="en-US" sz="2400" dirty="0"/>
              <a:t>we should treat them as we would wish them to treat us, </a:t>
            </a:r>
          </a:p>
          <a:p>
            <a:r>
              <a:rPr lang="en-US" sz="2400" dirty="0"/>
              <a:t>were any other species in our dominant position.</a:t>
            </a: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15716" y="3220347"/>
            <a:ext cx="6587829" cy="36933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Query</a:t>
            </a:r>
            <a:r>
              <a:rPr lang="en-US"/>
              <a:t>: do animals have rights that makes eating them inappropriate</a:t>
            </a:r>
            <a:endParaRPr lang="en-US" dirty="0"/>
          </a:p>
        </p:txBody>
      </p:sp>
      <p:sp>
        <p:nvSpPr>
          <p:cNvPr id="7" name="Merge 6"/>
          <p:cNvSpPr/>
          <p:nvPr/>
        </p:nvSpPr>
        <p:spPr>
          <a:xfrm>
            <a:off x="5176180" y="3811628"/>
            <a:ext cx="866900" cy="380010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07661" y="4191638"/>
            <a:ext cx="93222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Reference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00B050"/>
                </a:solidFill>
              </a:rPr>
              <a:t>animals should be </a:t>
            </a:r>
            <a:r>
              <a:rPr lang="en-US" sz="2400" u="sng" dirty="0">
                <a:solidFill>
                  <a:srgbClr val="00B050"/>
                </a:solidFill>
              </a:rPr>
              <a:t>treated</a:t>
            </a:r>
            <a:r>
              <a:rPr lang="en-US" sz="2400" dirty="0">
                <a:solidFill>
                  <a:srgbClr val="00B050"/>
                </a:solidFill>
              </a:rPr>
              <a:t> as we would want to be </a:t>
            </a:r>
            <a:r>
              <a:rPr lang="en-US" sz="2400" u="sng" dirty="0">
                <a:solidFill>
                  <a:srgbClr val="00B050"/>
                </a:solidFill>
              </a:rPr>
              <a:t>treated</a:t>
            </a:r>
            <a:r>
              <a:rPr lang="en-US" sz="2400" u="sng" dirty="0"/>
              <a:t> </a:t>
            </a:r>
          </a:p>
          <a:p>
            <a:r>
              <a:rPr lang="en-US" sz="2400" b="1" dirty="0" err="1"/>
              <a:t>Query</a:t>
            </a:r>
            <a:r>
              <a:rPr lang="en-US" sz="2400" b="1" baseline="-25000" dirty="0" err="1"/>
              <a:t>att</a:t>
            </a:r>
            <a:r>
              <a:rPr lang="en-US" sz="2400" dirty="0"/>
              <a:t>: animals should be </a:t>
            </a:r>
            <a:r>
              <a:rPr lang="en-US" sz="2400" u="sng" dirty="0"/>
              <a:t>treated</a:t>
            </a:r>
            <a:r>
              <a:rPr lang="en-US" sz="2400" dirty="0"/>
              <a:t> as we would protect to be </a:t>
            </a:r>
            <a:r>
              <a:rPr lang="en-US" sz="2400" u="sng" dirty="0"/>
              <a:t>treated </a:t>
            </a:r>
          </a:p>
          <a:p>
            <a:r>
              <a:rPr lang="en-US" sz="2400" b="1" dirty="0"/>
              <a:t>D1</a:t>
            </a:r>
            <a:r>
              <a:rPr lang="en-US" sz="2400" dirty="0"/>
              <a:t>: animals should be </a:t>
            </a:r>
            <a:r>
              <a:rPr lang="en-US" sz="2400" u="sng" dirty="0"/>
              <a:t>treated</a:t>
            </a:r>
            <a:r>
              <a:rPr lang="en-US" sz="2400" dirty="0"/>
              <a:t> as we most individual to be </a:t>
            </a:r>
            <a:r>
              <a:rPr lang="en-US" sz="2400" u="sng" dirty="0"/>
              <a:t>treated </a:t>
            </a:r>
          </a:p>
          <a:p>
            <a:r>
              <a:rPr lang="en-US" sz="2400" b="1" dirty="0"/>
              <a:t>SD1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00B0F0"/>
                </a:solidFill>
              </a:rPr>
              <a:t>animals should be </a:t>
            </a:r>
            <a:r>
              <a:rPr lang="en-US" sz="2400" u="sng" dirty="0">
                <a:solidFill>
                  <a:srgbClr val="00B0F0"/>
                </a:solidFill>
              </a:rPr>
              <a:t>treated</a:t>
            </a:r>
            <a:r>
              <a:rPr lang="en-US" sz="2400" dirty="0">
                <a:solidFill>
                  <a:srgbClr val="00B0F0"/>
                </a:solidFill>
              </a:rPr>
              <a:t> as we would physically to be </a:t>
            </a:r>
            <a:r>
              <a:rPr lang="en-US" sz="2400" u="sng" dirty="0">
                <a:solidFill>
                  <a:srgbClr val="00B0F0"/>
                </a:solidFill>
              </a:rPr>
              <a:t>treated</a:t>
            </a:r>
            <a:r>
              <a:rPr lang="en-US" sz="2400" u="sng" dirty="0"/>
              <a:t> </a:t>
            </a:r>
          </a:p>
          <a:p>
            <a:r>
              <a:rPr lang="en-US" sz="2400" b="1" dirty="0"/>
              <a:t>D2</a:t>
            </a:r>
            <a:r>
              <a:rPr lang="en-US" sz="2400" dirty="0"/>
              <a:t>: animals should be </a:t>
            </a:r>
            <a:r>
              <a:rPr lang="en-US" sz="2400" u="sng" dirty="0"/>
              <a:t>treated</a:t>
            </a:r>
            <a:r>
              <a:rPr lang="en-US" sz="2400" dirty="0"/>
              <a:t> as we would illegal to be </a:t>
            </a:r>
            <a:r>
              <a:rPr lang="en-US" sz="2400" u="sng" dirty="0"/>
              <a:t>treated </a:t>
            </a:r>
          </a:p>
          <a:p>
            <a:r>
              <a:rPr lang="en-US" sz="2400" b="1" dirty="0"/>
              <a:t>SD2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00B050"/>
                </a:solidFill>
              </a:rPr>
              <a:t>animals should be </a:t>
            </a:r>
            <a:r>
              <a:rPr lang="en-US" sz="2400" u="sng" dirty="0">
                <a:solidFill>
                  <a:srgbClr val="00B050"/>
                </a:solidFill>
              </a:rPr>
              <a:t>treated</a:t>
            </a:r>
            <a:r>
              <a:rPr lang="en-US" sz="2400" dirty="0">
                <a:solidFill>
                  <a:srgbClr val="00B050"/>
                </a:solidFill>
              </a:rPr>
              <a:t> as those would want to be </a:t>
            </a:r>
            <a:r>
              <a:rPr lang="en-US" sz="2400" u="sng" dirty="0">
                <a:solidFill>
                  <a:srgbClr val="00B050"/>
                </a:solidFill>
              </a:rPr>
              <a:t>treated</a:t>
            </a:r>
          </a:p>
        </p:txBody>
      </p:sp>
    </p:spTree>
    <p:extLst>
      <p:ext uri="{BB962C8B-B14F-4D97-AF65-F5344CB8AC3E}">
        <p14:creationId xmlns:p14="http://schemas.microsoft.com/office/powerpoint/2010/main" val="12519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Diversity</a:t>
            </a:r>
            <a:r>
              <a:rPr lang="en-US" dirty="0"/>
              <a:t> based Attention Mechanism</a:t>
            </a:r>
          </a:p>
          <a:p>
            <a:pPr lvl="1"/>
            <a:r>
              <a:rPr lang="en-US" dirty="0"/>
              <a:t>Alleviates undesired repeating words/phrases.</a:t>
            </a:r>
          </a:p>
          <a:p>
            <a:pPr lvl="1"/>
            <a:r>
              <a:rPr lang="en-US" dirty="0"/>
              <a:t>Flexible enough to allow repetition when required.</a:t>
            </a:r>
          </a:p>
          <a:p>
            <a:endParaRPr lang="en-US" dirty="0"/>
          </a:p>
          <a:p>
            <a:r>
              <a:rPr lang="en-US" dirty="0"/>
              <a:t>Dataset on </a:t>
            </a:r>
            <a:r>
              <a:rPr lang="en-US" dirty="0">
                <a:solidFill>
                  <a:srgbClr val="00B050"/>
                </a:solidFill>
              </a:rPr>
              <a:t>Query-based Abstractive </a:t>
            </a:r>
            <a:r>
              <a:rPr lang="en-US" dirty="0"/>
              <a:t>Summarization</a:t>
            </a:r>
          </a:p>
          <a:p>
            <a:pPr lvl="1"/>
            <a:r>
              <a:rPr lang="en-US" dirty="0"/>
              <a:t>Created from Debatepedia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96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 with different NLG tasks using Diversity Model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Abstractive Summarization</a:t>
            </a:r>
          </a:p>
          <a:p>
            <a:pPr lvl="1"/>
            <a:r>
              <a:rPr lang="en-US" dirty="0"/>
              <a:t>NLG from Structured Data</a:t>
            </a:r>
          </a:p>
          <a:p>
            <a:pPr lvl="1"/>
            <a:r>
              <a:rPr lang="en-US" dirty="0"/>
              <a:t>Natural Question Generation</a:t>
            </a:r>
          </a:p>
          <a:p>
            <a:pPr lvl="1"/>
            <a:r>
              <a:rPr lang="en-US" dirty="0"/>
              <a:t>Image Captioning</a:t>
            </a:r>
          </a:p>
          <a:p>
            <a:pPr lvl="1"/>
            <a:r>
              <a:rPr lang="en-US" dirty="0"/>
              <a:t>Video Summarization</a:t>
            </a:r>
          </a:p>
        </p:txBody>
      </p:sp>
    </p:spTree>
    <p:extLst>
      <p:ext uri="{BB962C8B-B14F-4D97-AF65-F5344CB8AC3E}">
        <p14:creationId xmlns:p14="http://schemas.microsoft.com/office/powerpoint/2010/main" val="1568958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5156" y="2704564"/>
            <a:ext cx="10515600" cy="132556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8712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Query-based Abstractive Summarization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2062163"/>
            <a:ext cx="5408613" cy="3643242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2062163"/>
            <a:ext cx="5334374" cy="22551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100" y="2092367"/>
            <a:ext cx="5088570" cy="162401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01" y="2121528"/>
            <a:ext cx="5006569" cy="782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2092367"/>
            <a:ext cx="5363773" cy="36130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9" y="3982171"/>
            <a:ext cx="5334375" cy="17179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18" y="3982171"/>
            <a:ext cx="5038352" cy="1681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318" y="3997340"/>
            <a:ext cx="5038352" cy="79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4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984" y="280852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Recap</a:t>
            </a:r>
            <a:r>
              <a:rPr lang="en-US" dirty="0"/>
              <a:t> :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1863521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6274127" y="2125998"/>
            <a:ext cx="3808714" cy="2471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1162944" y="3145466"/>
            <a:ext cx="4775582" cy="2471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853223" y="3361662"/>
            <a:ext cx="471949" cy="929148"/>
          </a:xfrm>
          <a:prstGeom prst="roundRect">
            <a:avLst/>
          </a:prstGeom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531648" y="3361662"/>
            <a:ext cx="471949" cy="929148"/>
          </a:xfrm>
          <a:prstGeom prst="roundRect">
            <a:avLst/>
          </a:prstGeom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888498" y="3361662"/>
            <a:ext cx="471949" cy="929148"/>
          </a:xfrm>
          <a:prstGeom prst="roundRect">
            <a:avLst/>
          </a:prstGeom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210073" y="3361662"/>
            <a:ext cx="471949" cy="929148"/>
          </a:xfrm>
          <a:prstGeom prst="roundRect">
            <a:avLst/>
          </a:prstGeom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66923" y="3361662"/>
            <a:ext cx="471949" cy="929148"/>
          </a:xfrm>
          <a:prstGeom prst="roundRect">
            <a:avLst/>
          </a:prstGeom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245348" y="3361662"/>
            <a:ext cx="471949" cy="929148"/>
          </a:xfrm>
          <a:prstGeom prst="roundRect">
            <a:avLst/>
          </a:prstGeom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9" idx="3"/>
            <a:endCxn id="10" idx="1"/>
          </p:cNvCxnSpPr>
          <p:nvPr/>
        </p:nvCxnSpPr>
        <p:spPr>
          <a:xfrm>
            <a:off x="2325172" y="3826236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12" idx="1"/>
          </p:cNvCxnSpPr>
          <p:nvPr/>
        </p:nvCxnSpPr>
        <p:spPr>
          <a:xfrm>
            <a:off x="3003597" y="3826236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3"/>
            <a:endCxn id="11" idx="1"/>
          </p:cNvCxnSpPr>
          <p:nvPr/>
        </p:nvCxnSpPr>
        <p:spPr>
          <a:xfrm>
            <a:off x="3682022" y="3826236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360447" y="3853278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3"/>
            <a:endCxn id="14" idx="1"/>
          </p:cNvCxnSpPr>
          <p:nvPr/>
        </p:nvCxnSpPr>
        <p:spPr>
          <a:xfrm>
            <a:off x="5038872" y="3826236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1853223" y="4755384"/>
            <a:ext cx="471949" cy="656304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531648" y="4755384"/>
            <a:ext cx="471949" cy="656304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3888498" y="4755384"/>
            <a:ext cx="471949" cy="656304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3210073" y="4755384"/>
            <a:ext cx="471949" cy="656304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4566923" y="4755384"/>
            <a:ext cx="471949" cy="656304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5245348" y="4755384"/>
            <a:ext cx="471949" cy="656304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28" idx="0"/>
            <a:endCxn id="9" idx="2"/>
          </p:cNvCxnSpPr>
          <p:nvPr/>
        </p:nvCxnSpPr>
        <p:spPr>
          <a:xfrm flipV="1">
            <a:off x="2089198" y="4290810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9" idx="0"/>
            <a:endCxn id="10" idx="2"/>
          </p:cNvCxnSpPr>
          <p:nvPr/>
        </p:nvCxnSpPr>
        <p:spPr>
          <a:xfrm flipV="1">
            <a:off x="2767623" y="4290810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0"/>
            <a:endCxn id="12" idx="2"/>
          </p:cNvCxnSpPr>
          <p:nvPr/>
        </p:nvCxnSpPr>
        <p:spPr>
          <a:xfrm flipV="1">
            <a:off x="3446048" y="4290810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0" idx="0"/>
            <a:endCxn id="11" idx="2"/>
          </p:cNvCxnSpPr>
          <p:nvPr/>
        </p:nvCxnSpPr>
        <p:spPr>
          <a:xfrm flipV="1">
            <a:off x="4124473" y="4290810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2" idx="0"/>
            <a:endCxn id="13" idx="2"/>
          </p:cNvCxnSpPr>
          <p:nvPr/>
        </p:nvCxnSpPr>
        <p:spPr>
          <a:xfrm flipV="1">
            <a:off x="4802898" y="4290810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3" idx="0"/>
            <a:endCxn id="14" idx="2"/>
          </p:cNvCxnSpPr>
          <p:nvPr/>
        </p:nvCxnSpPr>
        <p:spPr>
          <a:xfrm flipV="1">
            <a:off x="5481323" y="4290810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6399106" y="2196538"/>
            <a:ext cx="471949" cy="7005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7077531" y="2196538"/>
            <a:ext cx="471949" cy="7005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8434381" y="2196538"/>
            <a:ext cx="471949" cy="7005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7755956" y="2196538"/>
            <a:ext cx="471949" cy="7005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9112806" y="2196538"/>
            <a:ext cx="471949" cy="7005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6399106" y="3361662"/>
            <a:ext cx="471949" cy="9291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7077531" y="3361662"/>
            <a:ext cx="471949" cy="9291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434381" y="3361662"/>
            <a:ext cx="471949" cy="9291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7755956" y="3361662"/>
            <a:ext cx="471949" cy="9291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9112806" y="3361662"/>
            <a:ext cx="471949" cy="9291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6635080" y="2897088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7313505" y="2897088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7991931" y="2897088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8670356" y="2897088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62" idx="2"/>
          </p:cNvCxnSpPr>
          <p:nvPr/>
        </p:nvCxnSpPr>
        <p:spPr>
          <a:xfrm flipV="1">
            <a:off x="9348781" y="2897088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2" idx="3"/>
            <a:endCxn id="63" idx="1"/>
          </p:cNvCxnSpPr>
          <p:nvPr/>
        </p:nvCxnSpPr>
        <p:spPr>
          <a:xfrm>
            <a:off x="6871055" y="3826236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63" idx="3"/>
            <a:endCxn id="65" idx="1"/>
          </p:cNvCxnSpPr>
          <p:nvPr/>
        </p:nvCxnSpPr>
        <p:spPr>
          <a:xfrm>
            <a:off x="7549480" y="3826236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5" idx="3"/>
            <a:endCxn id="64" idx="1"/>
          </p:cNvCxnSpPr>
          <p:nvPr/>
        </p:nvCxnSpPr>
        <p:spPr>
          <a:xfrm>
            <a:off x="8227905" y="3826236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64" idx="3"/>
            <a:endCxn id="66" idx="1"/>
          </p:cNvCxnSpPr>
          <p:nvPr/>
        </p:nvCxnSpPr>
        <p:spPr>
          <a:xfrm>
            <a:off x="8906330" y="3826236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6028460" y="1311635"/>
            <a:ext cx="14748" cy="541265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ight Arrow 110"/>
          <p:cNvSpPr/>
          <p:nvPr/>
        </p:nvSpPr>
        <p:spPr>
          <a:xfrm>
            <a:off x="5717297" y="3780199"/>
            <a:ext cx="667045" cy="146157"/>
          </a:xfrm>
          <a:prstGeom prst="rightArrow">
            <a:avLst/>
          </a:prstGeom>
          <a:solidFill>
            <a:schemeClr val="bg1"/>
          </a:solidFill>
          <a:ln w="76200">
            <a:solidFill>
              <a:srgbClr val="C00000"/>
            </a:solidFill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584859" y="2421675"/>
            <a:ext cx="182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ENCODER</a:t>
            </a:r>
            <a:endParaRPr lang="en-US" b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7077530" y="4784600"/>
            <a:ext cx="182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DECODER</a:t>
            </a:r>
            <a:endParaRPr lang="en-US" b="1" dirty="0"/>
          </a:p>
        </p:txBody>
      </p:sp>
      <p:sp>
        <p:nvSpPr>
          <p:cNvPr id="114" name="TextBox 113"/>
          <p:cNvSpPr txBox="1"/>
          <p:nvPr/>
        </p:nvSpPr>
        <p:spPr>
          <a:xfrm>
            <a:off x="1189542" y="5571585"/>
            <a:ext cx="4748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SOURCE: </a:t>
            </a:r>
            <a:r>
              <a:rPr lang="en-US" i="1" dirty="0"/>
              <a:t>Roger Federer wins a record eighth men’s singles title at Wimbledon on Sunday.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297927" y="1793246"/>
            <a:ext cx="4458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Roger    Federer   won      the     Wimbledon</a:t>
            </a:r>
          </a:p>
        </p:txBody>
      </p:sp>
      <p:sp>
        <p:nvSpPr>
          <p:cNvPr id="116" name="TextBox 115"/>
          <p:cNvSpPr txBox="1"/>
          <p:nvPr/>
        </p:nvSpPr>
        <p:spPr>
          <a:xfrm rot="16200000">
            <a:off x="864111" y="3672347"/>
            <a:ext cx="1342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Encoder States </a:t>
            </a:r>
            <a:endParaRPr lang="en-US" sz="1400" b="1" dirty="0"/>
          </a:p>
        </p:txBody>
      </p:sp>
      <p:sp>
        <p:nvSpPr>
          <p:cNvPr id="118" name="TextBox 117"/>
          <p:cNvSpPr txBox="1"/>
          <p:nvPr/>
        </p:nvSpPr>
        <p:spPr>
          <a:xfrm rot="16200000">
            <a:off x="739715" y="4772827"/>
            <a:ext cx="1342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Word Embedding </a:t>
            </a:r>
          </a:p>
        </p:txBody>
      </p:sp>
      <p:sp>
        <p:nvSpPr>
          <p:cNvPr id="119" name="TextBox 118"/>
          <p:cNvSpPr txBox="1"/>
          <p:nvPr/>
        </p:nvSpPr>
        <p:spPr>
          <a:xfrm rot="5400000">
            <a:off x="9288801" y="3718067"/>
            <a:ext cx="1342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Decoder States </a:t>
            </a:r>
            <a:endParaRPr lang="en-US" sz="1400" b="1" dirty="0"/>
          </a:p>
        </p:txBody>
      </p:sp>
      <p:sp>
        <p:nvSpPr>
          <p:cNvPr id="120" name="TextBox 119"/>
          <p:cNvSpPr txBox="1"/>
          <p:nvPr/>
        </p:nvSpPr>
        <p:spPr>
          <a:xfrm rot="5400000">
            <a:off x="9303565" y="2439608"/>
            <a:ext cx="1342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Output</a:t>
            </a:r>
            <a:endParaRPr lang="en-US" sz="1400" b="1" dirty="0"/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Encoder-Decoder Approaches</a:t>
            </a:r>
            <a:br>
              <a:rPr lang="en-US" dirty="0"/>
            </a:b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6297929" y="1793248"/>
            <a:ext cx="4458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Roger    Federer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297928" y="1793247"/>
            <a:ext cx="4458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Roger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9767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67" grpId="0" animBg="1"/>
      <p:bldP spid="67" grpId="1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11" grpId="0" animBg="1"/>
      <p:bldP spid="112" grpId="0"/>
      <p:bldP spid="113" grpId="0"/>
      <p:bldP spid="114" grpId="0"/>
      <p:bldP spid="115" grpId="0"/>
      <p:bldP spid="116" grpId="0"/>
      <p:bldP spid="118" grpId="0"/>
      <p:bldP spid="119" grpId="0"/>
      <p:bldP spid="120" grpId="0"/>
      <p:bldP spid="56" grpId="0"/>
      <p:bldP spid="57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Encoder-Decoder Approaches</a:t>
            </a:r>
            <a:br>
              <a:rPr lang="en-US" dirty="0"/>
            </a:br>
            <a:r>
              <a:rPr lang="en-US" sz="2000" dirty="0"/>
              <a:t>[Cho et. al. 2014]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1397000"/>
            <a:ext cx="5340350" cy="37231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06865" y="5080498"/>
            <a:ext cx="95933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Helvetica" charset="0"/>
              </a:rPr>
              <a:t>Reported BLEU scores for machine translation task for sentences of a given length</a:t>
            </a:r>
          </a:p>
        </p:txBody>
      </p:sp>
      <p:sp>
        <p:nvSpPr>
          <p:cNvPr id="6" name="Rectangle 5"/>
          <p:cNvSpPr/>
          <p:nvPr/>
        </p:nvSpPr>
        <p:spPr>
          <a:xfrm>
            <a:off x="1448789" y="5967329"/>
            <a:ext cx="10189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/>
                <a:latin typeface="Helvetica" charset="0"/>
              </a:rPr>
              <a:t>Key Limitation</a:t>
            </a:r>
            <a:r>
              <a:rPr lang="en-US" dirty="0">
                <a:effectLst/>
                <a:latin typeface="Helvetica" charset="0"/>
              </a:rPr>
              <a:t>: Performance of the model suffers as the length of the sentences increases</a:t>
            </a:r>
          </a:p>
        </p:txBody>
      </p:sp>
    </p:spTree>
    <p:extLst>
      <p:ext uri="{BB962C8B-B14F-4D97-AF65-F5344CB8AC3E}">
        <p14:creationId xmlns:p14="http://schemas.microsoft.com/office/powerpoint/2010/main" val="1074763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/>
          <p:cNvSpPr/>
          <p:nvPr/>
        </p:nvSpPr>
        <p:spPr>
          <a:xfrm>
            <a:off x="6440196" y="2139733"/>
            <a:ext cx="3808714" cy="2471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1284059" y="3339500"/>
            <a:ext cx="4775582" cy="2471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>
            <a:off x="5852198" y="3891202"/>
            <a:ext cx="667311" cy="97075"/>
          </a:xfrm>
          <a:prstGeom prst="rightArrow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9" name="Elbow Connector 18"/>
          <p:cNvCxnSpPr>
            <a:stCxn id="62" idx="0"/>
            <a:endCxn id="2" idx="2"/>
          </p:cNvCxnSpPr>
          <p:nvPr/>
        </p:nvCxnSpPr>
        <p:spPr>
          <a:xfrm rot="16200000" flipV="1">
            <a:off x="5063839" y="1731481"/>
            <a:ext cx="787561" cy="2625195"/>
          </a:xfrm>
          <a:prstGeom prst="bentConnector3">
            <a:avLst>
              <a:gd name="adj1" fmla="val 30966"/>
            </a:avLst>
          </a:prstGeom>
          <a:ln w="28575">
            <a:solidFill>
              <a:schemeClr val="tx1"/>
            </a:solidFill>
            <a:prstDash val="sysDot"/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988124" y="3545980"/>
            <a:ext cx="471949" cy="929148"/>
          </a:xfrm>
          <a:prstGeom prst="roundRect">
            <a:avLst/>
          </a:prstGeom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666549" y="3545980"/>
            <a:ext cx="471949" cy="929148"/>
          </a:xfrm>
          <a:prstGeom prst="roundRect">
            <a:avLst/>
          </a:prstGeom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023399" y="3545980"/>
            <a:ext cx="471949" cy="929148"/>
          </a:xfrm>
          <a:prstGeom prst="roundRect">
            <a:avLst/>
          </a:prstGeom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344974" y="3545980"/>
            <a:ext cx="471949" cy="929148"/>
          </a:xfrm>
          <a:prstGeom prst="roundRect">
            <a:avLst/>
          </a:prstGeom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701824" y="3545980"/>
            <a:ext cx="471949" cy="929148"/>
          </a:xfrm>
          <a:prstGeom prst="roundRect">
            <a:avLst/>
          </a:prstGeom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80249" y="3545980"/>
            <a:ext cx="471949" cy="929148"/>
          </a:xfrm>
          <a:prstGeom prst="roundRect">
            <a:avLst/>
          </a:prstGeom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9" idx="3"/>
            <a:endCxn id="10" idx="1"/>
          </p:cNvCxnSpPr>
          <p:nvPr/>
        </p:nvCxnSpPr>
        <p:spPr>
          <a:xfrm>
            <a:off x="2460073" y="4010554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12" idx="1"/>
          </p:cNvCxnSpPr>
          <p:nvPr/>
        </p:nvCxnSpPr>
        <p:spPr>
          <a:xfrm>
            <a:off x="3138498" y="4010554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3"/>
            <a:endCxn id="11" idx="1"/>
          </p:cNvCxnSpPr>
          <p:nvPr/>
        </p:nvCxnSpPr>
        <p:spPr>
          <a:xfrm>
            <a:off x="3816923" y="4010554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495348" y="4037596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3"/>
            <a:endCxn id="14" idx="1"/>
          </p:cNvCxnSpPr>
          <p:nvPr/>
        </p:nvCxnSpPr>
        <p:spPr>
          <a:xfrm>
            <a:off x="5173773" y="4010554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1988124" y="4939702"/>
            <a:ext cx="471949" cy="656304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666549" y="4939702"/>
            <a:ext cx="471949" cy="656304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023399" y="4939702"/>
            <a:ext cx="471949" cy="656304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3344974" y="4939702"/>
            <a:ext cx="471949" cy="656304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4701824" y="4939702"/>
            <a:ext cx="471949" cy="656304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5380249" y="4939702"/>
            <a:ext cx="471949" cy="656304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28" idx="0"/>
            <a:endCxn id="9" idx="2"/>
          </p:cNvCxnSpPr>
          <p:nvPr/>
        </p:nvCxnSpPr>
        <p:spPr>
          <a:xfrm flipV="1">
            <a:off x="2224099" y="4475128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9" idx="0"/>
            <a:endCxn id="10" idx="2"/>
          </p:cNvCxnSpPr>
          <p:nvPr/>
        </p:nvCxnSpPr>
        <p:spPr>
          <a:xfrm flipV="1">
            <a:off x="2902524" y="4475128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0"/>
            <a:endCxn id="12" idx="2"/>
          </p:cNvCxnSpPr>
          <p:nvPr/>
        </p:nvCxnSpPr>
        <p:spPr>
          <a:xfrm flipV="1">
            <a:off x="3580949" y="4475128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0" idx="0"/>
            <a:endCxn id="11" idx="2"/>
          </p:cNvCxnSpPr>
          <p:nvPr/>
        </p:nvCxnSpPr>
        <p:spPr>
          <a:xfrm flipV="1">
            <a:off x="4259374" y="4475128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2" idx="0"/>
            <a:endCxn id="13" idx="2"/>
          </p:cNvCxnSpPr>
          <p:nvPr/>
        </p:nvCxnSpPr>
        <p:spPr>
          <a:xfrm flipV="1">
            <a:off x="4937799" y="4475128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3" idx="0"/>
            <a:endCxn id="14" idx="2"/>
          </p:cNvCxnSpPr>
          <p:nvPr/>
        </p:nvCxnSpPr>
        <p:spPr>
          <a:xfrm flipV="1">
            <a:off x="5616224" y="4475128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6519509" y="2271489"/>
            <a:ext cx="471949" cy="7005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7197934" y="2271489"/>
            <a:ext cx="471949" cy="7005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8554784" y="2271489"/>
            <a:ext cx="471949" cy="7005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7876359" y="2271489"/>
            <a:ext cx="471949" cy="7005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9233209" y="2271489"/>
            <a:ext cx="471949" cy="70054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6534241" y="3437859"/>
            <a:ext cx="471949" cy="9291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7197934" y="3436613"/>
            <a:ext cx="471949" cy="9291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554784" y="3436613"/>
            <a:ext cx="471949" cy="9291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7876359" y="3436613"/>
            <a:ext cx="471949" cy="9291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9233209" y="3436613"/>
            <a:ext cx="471949" cy="9291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6770217" y="2997846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7433908" y="2972039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8112334" y="2972039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8790759" y="2972039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62" idx="2"/>
          </p:cNvCxnSpPr>
          <p:nvPr/>
        </p:nvCxnSpPr>
        <p:spPr>
          <a:xfrm flipV="1">
            <a:off x="9483916" y="2973285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2" idx="3"/>
          </p:cNvCxnSpPr>
          <p:nvPr/>
        </p:nvCxnSpPr>
        <p:spPr>
          <a:xfrm>
            <a:off x="7006190" y="3902433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63" idx="3"/>
            <a:endCxn id="65" idx="1"/>
          </p:cNvCxnSpPr>
          <p:nvPr/>
        </p:nvCxnSpPr>
        <p:spPr>
          <a:xfrm>
            <a:off x="7669883" y="3901187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5" idx="3"/>
            <a:endCxn id="64" idx="1"/>
          </p:cNvCxnSpPr>
          <p:nvPr/>
        </p:nvCxnSpPr>
        <p:spPr>
          <a:xfrm>
            <a:off x="8348308" y="3901187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64" idx="3"/>
            <a:endCxn id="66" idx="1"/>
          </p:cNvCxnSpPr>
          <p:nvPr/>
        </p:nvCxnSpPr>
        <p:spPr>
          <a:xfrm>
            <a:off x="9026733" y="3901187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991164" y="2736236"/>
            <a:ext cx="182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ENCODER</a:t>
            </a:r>
            <a:endParaRPr lang="en-US" b="1" dirty="0"/>
          </a:p>
        </p:txBody>
      </p:sp>
      <p:sp>
        <p:nvSpPr>
          <p:cNvPr id="116" name="TextBox 115"/>
          <p:cNvSpPr txBox="1"/>
          <p:nvPr/>
        </p:nvSpPr>
        <p:spPr>
          <a:xfrm rot="16200000">
            <a:off x="999012" y="3856665"/>
            <a:ext cx="1342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Encoder States </a:t>
            </a:r>
            <a:endParaRPr lang="en-US" sz="1400" b="1" dirty="0"/>
          </a:p>
        </p:txBody>
      </p:sp>
      <p:sp>
        <p:nvSpPr>
          <p:cNvPr id="118" name="TextBox 117"/>
          <p:cNvSpPr txBox="1"/>
          <p:nvPr/>
        </p:nvSpPr>
        <p:spPr>
          <a:xfrm rot="16200000">
            <a:off x="874616" y="4957145"/>
            <a:ext cx="1342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Word Embedding </a:t>
            </a:r>
          </a:p>
        </p:txBody>
      </p:sp>
      <p:sp>
        <p:nvSpPr>
          <p:cNvPr id="119" name="TextBox 118"/>
          <p:cNvSpPr txBox="1"/>
          <p:nvPr/>
        </p:nvSpPr>
        <p:spPr>
          <a:xfrm rot="5400000">
            <a:off x="9409204" y="3793018"/>
            <a:ext cx="1342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Decoder States </a:t>
            </a:r>
            <a:endParaRPr lang="en-US" sz="1400" b="1" dirty="0"/>
          </a:p>
        </p:txBody>
      </p:sp>
      <p:sp>
        <p:nvSpPr>
          <p:cNvPr id="120" name="TextBox 119"/>
          <p:cNvSpPr txBox="1"/>
          <p:nvPr/>
        </p:nvSpPr>
        <p:spPr>
          <a:xfrm rot="5400000">
            <a:off x="9423968" y="2514559"/>
            <a:ext cx="1342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Output</a:t>
            </a:r>
            <a:endParaRPr lang="en-US" sz="1400" b="1" dirty="0"/>
          </a:p>
        </p:txBody>
      </p:sp>
      <p:sp>
        <p:nvSpPr>
          <p:cNvPr id="2" name="Rounded Rectangle 1"/>
          <p:cNvSpPr/>
          <p:nvPr/>
        </p:nvSpPr>
        <p:spPr>
          <a:xfrm>
            <a:off x="3061016" y="2046291"/>
            <a:ext cx="2168009" cy="60400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762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Attention Mechanism</a:t>
            </a:r>
          </a:p>
        </p:txBody>
      </p:sp>
      <p:cxnSp>
        <p:nvCxnSpPr>
          <p:cNvPr id="4" name="Straight Arrow Connector 3"/>
          <p:cNvCxnSpPr>
            <a:stCxn id="9" idx="0"/>
            <a:endCxn id="2" idx="2"/>
          </p:cNvCxnSpPr>
          <p:nvPr/>
        </p:nvCxnSpPr>
        <p:spPr>
          <a:xfrm flipV="1">
            <a:off x="2224099" y="2650298"/>
            <a:ext cx="1920922" cy="8956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0" idx="0"/>
            <a:endCxn id="2" idx="2"/>
          </p:cNvCxnSpPr>
          <p:nvPr/>
        </p:nvCxnSpPr>
        <p:spPr>
          <a:xfrm flipV="1">
            <a:off x="2902524" y="2650298"/>
            <a:ext cx="1242497" cy="8956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2" idx="0"/>
            <a:endCxn id="2" idx="2"/>
          </p:cNvCxnSpPr>
          <p:nvPr/>
        </p:nvCxnSpPr>
        <p:spPr>
          <a:xfrm flipV="1">
            <a:off x="3580949" y="2650298"/>
            <a:ext cx="564072" cy="8956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1" idx="0"/>
            <a:endCxn id="2" idx="2"/>
          </p:cNvCxnSpPr>
          <p:nvPr/>
        </p:nvCxnSpPr>
        <p:spPr>
          <a:xfrm flipH="1" flipV="1">
            <a:off x="4145021" y="2650298"/>
            <a:ext cx="114353" cy="8956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3" idx="0"/>
            <a:endCxn id="2" idx="2"/>
          </p:cNvCxnSpPr>
          <p:nvPr/>
        </p:nvCxnSpPr>
        <p:spPr>
          <a:xfrm flipH="1" flipV="1">
            <a:off x="4145021" y="2650298"/>
            <a:ext cx="792778" cy="8956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4" idx="0"/>
            <a:endCxn id="2" idx="2"/>
          </p:cNvCxnSpPr>
          <p:nvPr/>
        </p:nvCxnSpPr>
        <p:spPr>
          <a:xfrm flipH="1" flipV="1">
            <a:off x="4145021" y="2650298"/>
            <a:ext cx="1471203" cy="8956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8569516" y="4839446"/>
            <a:ext cx="182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DECODER</a:t>
            </a:r>
            <a:endParaRPr lang="en-US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1310663" y="5810828"/>
            <a:ext cx="4748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SOURCE: </a:t>
            </a:r>
            <a:r>
              <a:rPr lang="en-US" i="1" dirty="0"/>
              <a:t>Roger Federer wins a record eighth men’s singles title at Wimbledon on Sunday.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519508" y="1852632"/>
            <a:ext cx="4458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Roger    Federer   won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519507" y="1849451"/>
            <a:ext cx="4458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Roger    Federer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519508" y="1857156"/>
            <a:ext cx="4458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Roger</a:t>
            </a:r>
          </a:p>
        </p:txBody>
      </p:sp>
      <p:cxnSp>
        <p:nvCxnSpPr>
          <p:cNvPr id="35" name="Elbow Connector 34"/>
          <p:cNvCxnSpPr>
            <a:stCxn id="2" idx="0"/>
            <a:endCxn id="63" idx="2"/>
          </p:cNvCxnSpPr>
          <p:nvPr/>
        </p:nvCxnSpPr>
        <p:spPr>
          <a:xfrm rot="16200000" flipH="1">
            <a:off x="4629730" y="1561582"/>
            <a:ext cx="2319470" cy="3288888"/>
          </a:xfrm>
          <a:prstGeom prst="bentConnector5">
            <a:avLst>
              <a:gd name="adj1" fmla="val -9856"/>
              <a:gd name="adj2" fmla="val 62892"/>
              <a:gd name="adj3" fmla="val 136353"/>
            </a:avLst>
          </a:prstGeom>
          <a:ln w="28575">
            <a:solidFill>
              <a:schemeClr val="tx1"/>
            </a:solidFill>
            <a:prstDash val="sysDot"/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63" idx="0"/>
            <a:endCxn id="2" idx="2"/>
          </p:cNvCxnSpPr>
          <p:nvPr/>
        </p:nvCxnSpPr>
        <p:spPr>
          <a:xfrm rot="16200000" flipV="1">
            <a:off x="5396308" y="1399012"/>
            <a:ext cx="786315" cy="3288888"/>
          </a:xfrm>
          <a:prstGeom prst="bentConnector3">
            <a:avLst>
              <a:gd name="adj1" fmla="val 30936"/>
            </a:avLst>
          </a:prstGeom>
          <a:ln w="28575">
            <a:solidFill>
              <a:schemeClr val="tx1"/>
            </a:solidFill>
            <a:prstDash val="sysDot"/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stCxn id="2" idx="0"/>
            <a:endCxn id="65" idx="2"/>
          </p:cNvCxnSpPr>
          <p:nvPr/>
        </p:nvCxnSpPr>
        <p:spPr>
          <a:xfrm rot="16200000" flipH="1">
            <a:off x="4968942" y="1222370"/>
            <a:ext cx="2319470" cy="3967313"/>
          </a:xfrm>
          <a:prstGeom prst="bentConnector5">
            <a:avLst>
              <a:gd name="adj1" fmla="val -9856"/>
              <a:gd name="adj2" fmla="val 55020"/>
              <a:gd name="adj3" fmla="val 137000"/>
            </a:avLst>
          </a:prstGeom>
          <a:ln w="28575">
            <a:prstDash val="sysDot"/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519506" y="1853798"/>
            <a:ext cx="4458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Roger    Federer   won    the     Wimbledon</a:t>
            </a:r>
          </a:p>
        </p:txBody>
      </p:sp>
      <p:sp>
        <p:nvSpPr>
          <p:cNvPr id="10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Encoder-Decoder With Attention</a:t>
            </a:r>
            <a:br>
              <a:rPr lang="en-US" dirty="0"/>
            </a:br>
            <a:r>
              <a:rPr lang="en-US" sz="3200" dirty="0"/>
              <a:t>[</a:t>
            </a:r>
            <a:r>
              <a:rPr lang="en-US" sz="3200" dirty="0" err="1"/>
              <a:t>Bahdanau</a:t>
            </a:r>
            <a:r>
              <a:rPr lang="en-US" sz="3200" dirty="0"/>
              <a:t> et. al. 2015]</a:t>
            </a:r>
          </a:p>
        </p:txBody>
      </p:sp>
    </p:spTree>
    <p:extLst>
      <p:ext uri="{BB962C8B-B14F-4D97-AF65-F5344CB8AC3E}">
        <p14:creationId xmlns:p14="http://schemas.microsoft.com/office/powerpoint/2010/main" val="89408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06" grpId="0" animBg="1"/>
      <p:bldP spid="111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12" grpId="0"/>
      <p:bldP spid="116" grpId="0"/>
      <p:bldP spid="118" grpId="0"/>
      <p:bldP spid="119" grpId="0"/>
      <p:bldP spid="120" grpId="0"/>
      <p:bldP spid="2" grpId="0" animBg="1"/>
      <p:bldP spid="90" grpId="0"/>
      <p:bldP spid="75" grpId="0"/>
      <p:bldP spid="76" grpId="0"/>
      <p:bldP spid="78" grpId="0"/>
      <p:bldP spid="79" grpId="0"/>
      <p:bldP spid="79" grpId="1"/>
      <p:bldP spid="79" grpId="2"/>
      <p:bldP spid="99" grpId="0"/>
      <p:bldP spid="9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/>
          <p:cNvSpPr/>
          <p:nvPr/>
        </p:nvSpPr>
        <p:spPr>
          <a:xfrm>
            <a:off x="6440196" y="2139733"/>
            <a:ext cx="3808714" cy="2471328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1284059" y="3339500"/>
            <a:ext cx="4775582" cy="2471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>
            <a:off x="5852198" y="3891202"/>
            <a:ext cx="667311" cy="97075"/>
          </a:xfrm>
          <a:prstGeom prst="rightArrow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9" name="Elbow Connector 18"/>
          <p:cNvCxnSpPr/>
          <p:nvPr/>
        </p:nvCxnSpPr>
        <p:spPr>
          <a:xfrm rot="16200000" flipV="1">
            <a:off x="4975356" y="1749090"/>
            <a:ext cx="787561" cy="2628830"/>
          </a:xfrm>
          <a:prstGeom prst="bentConnector3">
            <a:avLst>
              <a:gd name="adj1" fmla="val 36556"/>
            </a:avLst>
          </a:prstGeom>
          <a:ln w="28575">
            <a:solidFill>
              <a:schemeClr val="tx1"/>
            </a:solidFill>
            <a:prstDash val="sysDot"/>
            <a:tailEnd type="triangle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988124" y="3545980"/>
            <a:ext cx="471949" cy="929148"/>
          </a:xfrm>
          <a:prstGeom prst="roundRect">
            <a:avLst/>
          </a:prstGeom>
          <a:noFill/>
          <a:ln w="38100"/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666549" y="3545980"/>
            <a:ext cx="471949" cy="929148"/>
          </a:xfrm>
          <a:prstGeom prst="roundRect">
            <a:avLst/>
          </a:prstGeom>
          <a:noFill/>
          <a:ln w="38100"/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023399" y="3545980"/>
            <a:ext cx="471949" cy="929148"/>
          </a:xfrm>
          <a:prstGeom prst="roundRect">
            <a:avLst/>
          </a:prstGeom>
          <a:noFill/>
          <a:ln w="38100"/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344974" y="3545980"/>
            <a:ext cx="471949" cy="929148"/>
          </a:xfrm>
          <a:prstGeom prst="roundRect">
            <a:avLst/>
          </a:prstGeom>
          <a:noFill/>
          <a:ln w="38100"/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701824" y="3545980"/>
            <a:ext cx="471949" cy="929148"/>
          </a:xfrm>
          <a:prstGeom prst="roundRect">
            <a:avLst/>
          </a:prstGeom>
          <a:noFill/>
          <a:ln w="38100"/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80249" y="3545980"/>
            <a:ext cx="471949" cy="929148"/>
          </a:xfrm>
          <a:prstGeom prst="roundRect">
            <a:avLst/>
          </a:prstGeom>
          <a:noFill/>
          <a:ln w="38100"/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9" idx="3"/>
            <a:endCxn id="10" idx="1"/>
          </p:cNvCxnSpPr>
          <p:nvPr/>
        </p:nvCxnSpPr>
        <p:spPr>
          <a:xfrm>
            <a:off x="2460073" y="4010554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12" idx="1"/>
          </p:cNvCxnSpPr>
          <p:nvPr/>
        </p:nvCxnSpPr>
        <p:spPr>
          <a:xfrm>
            <a:off x="3138498" y="4010554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3"/>
            <a:endCxn id="11" idx="1"/>
          </p:cNvCxnSpPr>
          <p:nvPr/>
        </p:nvCxnSpPr>
        <p:spPr>
          <a:xfrm>
            <a:off x="3816923" y="4010554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495348" y="4037596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3"/>
            <a:endCxn id="14" idx="1"/>
          </p:cNvCxnSpPr>
          <p:nvPr/>
        </p:nvCxnSpPr>
        <p:spPr>
          <a:xfrm>
            <a:off x="5173773" y="4010554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1988124" y="4974114"/>
            <a:ext cx="471949" cy="656304"/>
          </a:xfrm>
          <a:prstGeom prst="roundRect">
            <a:avLst/>
          </a:prstGeom>
          <a:noFill/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666549" y="4958953"/>
            <a:ext cx="471949" cy="656304"/>
          </a:xfrm>
          <a:prstGeom prst="roundRect">
            <a:avLst/>
          </a:prstGeom>
          <a:noFill/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023399" y="4958953"/>
            <a:ext cx="471949" cy="656304"/>
          </a:xfrm>
          <a:prstGeom prst="roundRect">
            <a:avLst/>
          </a:prstGeom>
          <a:noFill/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3344974" y="4958953"/>
            <a:ext cx="471949" cy="656304"/>
          </a:xfrm>
          <a:prstGeom prst="roundRect">
            <a:avLst/>
          </a:prstGeom>
          <a:noFill/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4701824" y="4958953"/>
            <a:ext cx="471949" cy="656304"/>
          </a:xfrm>
          <a:prstGeom prst="roundRect">
            <a:avLst/>
          </a:prstGeom>
          <a:noFill/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5380249" y="4939702"/>
            <a:ext cx="471949" cy="656304"/>
          </a:xfrm>
          <a:prstGeom prst="roundRect">
            <a:avLst/>
          </a:prstGeom>
          <a:noFill/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28" idx="0"/>
            <a:endCxn id="9" idx="2"/>
          </p:cNvCxnSpPr>
          <p:nvPr/>
        </p:nvCxnSpPr>
        <p:spPr>
          <a:xfrm flipV="1">
            <a:off x="2224099" y="4475128"/>
            <a:ext cx="0" cy="498986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9" idx="0"/>
            <a:endCxn id="10" idx="2"/>
          </p:cNvCxnSpPr>
          <p:nvPr/>
        </p:nvCxnSpPr>
        <p:spPr>
          <a:xfrm flipV="1">
            <a:off x="2902524" y="4475128"/>
            <a:ext cx="0" cy="483825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0"/>
            <a:endCxn id="12" idx="2"/>
          </p:cNvCxnSpPr>
          <p:nvPr/>
        </p:nvCxnSpPr>
        <p:spPr>
          <a:xfrm flipV="1">
            <a:off x="3580949" y="4475128"/>
            <a:ext cx="0" cy="483825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0" idx="0"/>
            <a:endCxn id="11" idx="2"/>
          </p:cNvCxnSpPr>
          <p:nvPr/>
        </p:nvCxnSpPr>
        <p:spPr>
          <a:xfrm flipV="1">
            <a:off x="4259374" y="4475128"/>
            <a:ext cx="0" cy="483825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2" idx="0"/>
            <a:endCxn id="13" idx="2"/>
          </p:cNvCxnSpPr>
          <p:nvPr/>
        </p:nvCxnSpPr>
        <p:spPr>
          <a:xfrm flipV="1">
            <a:off x="4937799" y="4475128"/>
            <a:ext cx="0" cy="483825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3" idx="0"/>
            <a:endCxn id="14" idx="2"/>
          </p:cNvCxnSpPr>
          <p:nvPr/>
        </p:nvCxnSpPr>
        <p:spPr>
          <a:xfrm flipV="1">
            <a:off x="5616224" y="4475128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6519509" y="2271489"/>
            <a:ext cx="471949" cy="700549"/>
          </a:xfrm>
          <a:prstGeom prst="roundRect">
            <a:avLst/>
          </a:prstGeom>
          <a:noFill/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7197934" y="2271489"/>
            <a:ext cx="471949" cy="700549"/>
          </a:xfrm>
          <a:prstGeom prst="roundRect">
            <a:avLst/>
          </a:prstGeom>
          <a:noFill/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8554784" y="2271489"/>
            <a:ext cx="471949" cy="700549"/>
          </a:xfrm>
          <a:prstGeom prst="roundRect">
            <a:avLst/>
          </a:prstGeom>
          <a:noFill/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7876359" y="2271489"/>
            <a:ext cx="471949" cy="700549"/>
          </a:xfrm>
          <a:prstGeom prst="roundRect">
            <a:avLst/>
          </a:prstGeom>
          <a:noFill/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9233209" y="2271489"/>
            <a:ext cx="471949" cy="700549"/>
          </a:xfrm>
          <a:prstGeom prst="roundRect">
            <a:avLst/>
          </a:prstGeom>
          <a:noFill/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6534241" y="3437859"/>
            <a:ext cx="471949" cy="92914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7197934" y="3436613"/>
            <a:ext cx="471949" cy="92914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554784" y="3436613"/>
            <a:ext cx="471949" cy="92914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7876359" y="3436613"/>
            <a:ext cx="471949" cy="92914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9233209" y="3436613"/>
            <a:ext cx="471949" cy="92914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6770217" y="2997846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7433908" y="2972039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8112334" y="2972039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8790759" y="2972039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62" idx="2"/>
          </p:cNvCxnSpPr>
          <p:nvPr/>
        </p:nvCxnSpPr>
        <p:spPr>
          <a:xfrm flipV="1">
            <a:off x="9483916" y="2973285"/>
            <a:ext cx="0" cy="464574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2" idx="3"/>
          </p:cNvCxnSpPr>
          <p:nvPr/>
        </p:nvCxnSpPr>
        <p:spPr>
          <a:xfrm>
            <a:off x="7006190" y="3902433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63" idx="3"/>
            <a:endCxn id="65" idx="1"/>
          </p:cNvCxnSpPr>
          <p:nvPr/>
        </p:nvCxnSpPr>
        <p:spPr>
          <a:xfrm>
            <a:off x="7669883" y="3901187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5" idx="3"/>
            <a:endCxn id="64" idx="1"/>
          </p:cNvCxnSpPr>
          <p:nvPr/>
        </p:nvCxnSpPr>
        <p:spPr>
          <a:xfrm>
            <a:off x="8348308" y="3901187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64" idx="3"/>
            <a:endCxn id="66" idx="1"/>
          </p:cNvCxnSpPr>
          <p:nvPr/>
        </p:nvCxnSpPr>
        <p:spPr>
          <a:xfrm>
            <a:off x="9026733" y="3901187"/>
            <a:ext cx="206476" cy="0"/>
          </a:xfrm>
          <a:prstGeom prst="straightConnector1">
            <a:avLst/>
          </a:prstGeom>
          <a:ln>
            <a:tailEnd type="triangle"/>
          </a:ln>
          <a:effectLst>
            <a:innerShdw blurRad="63500" dist="1016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992811" y="2822818"/>
            <a:ext cx="182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ENCODER</a:t>
            </a:r>
            <a:endParaRPr lang="en-US" b="1" dirty="0"/>
          </a:p>
        </p:txBody>
      </p:sp>
      <p:sp>
        <p:nvSpPr>
          <p:cNvPr id="116" name="TextBox 115"/>
          <p:cNvSpPr txBox="1"/>
          <p:nvPr/>
        </p:nvSpPr>
        <p:spPr>
          <a:xfrm rot="16200000">
            <a:off x="999012" y="3856665"/>
            <a:ext cx="1342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Encoder States </a:t>
            </a:r>
            <a:endParaRPr lang="en-US" sz="1400" b="1" dirty="0"/>
          </a:p>
        </p:txBody>
      </p:sp>
      <p:sp>
        <p:nvSpPr>
          <p:cNvPr id="118" name="TextBox 117"/>
          <p:cNvSpPr txBox="1"/>
          <p:nvPr/>
        </p:nvSpPr>
        <p:spPr>
          <a:xfrm rot="16200000">
            <a:off x="874616" y="4957145"/>
            <a:ext cx="1342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Word Embedding </a:t>
            </a:r>
          </a:p>
        </p:txBody>
      </p:sp>
      <p:sp>
        <p:nvSpPr>
          <p:cNvPr id="119" name="TextBox 118"/>
          <p:cNvSpPr txBox="1"/>
          <p:nvPr/>
        </p:nvSpPr>
        <p:spPr>
          <a:xfrm rot="5400000">
            <a:off x="9409204" y="3793018"/>
            <a:ext cx="1342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Decoder States </a:t>
            </a:r>
            <a:endParaRPr lang="en-US" sz="1400" b="1" dirty="0"/>
          </a:p>
        </p:txBody>
      </p:sp>
      <p:sp>
        <p:nvSpPr>
          <p:cNvPr id="120" name="TextBox 119"/>
          <p:cNvSpPr txBox="1"/>
          <p:nvPr/>
        </p:nvSpPr>
        <p:spPr>
          <a:xfrm rot="5400000">
            <a:off x="9423968" y="2514559"/>
            <a:ext cx="1342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Output</a:t>
            </a:r>
            <a:endParaRPr lang="en-US" sz="1400" b="1" dirty="0"/>
          </a:p>
        </p:txBody>
      </p:sp>
      <p:sp>
        <p:nvSpPr>
          <p:cNvPr id="2" name="Rounded Rectangle 1"/>
          <p:cNvSpPr/>
          <p:nvPr/>
        </p:nvSpPr>
        <p:spPr>
          <a:xfrm>
            <a:off x="2666548" y="2046291"/>
            <a:ext cx="2949675" cy="604007"/>
          </a:xfrm>
          <a:prstGeom prst="roundRect">
            <a:avLst/>
          </a:prstGeom>
          <a:solidFill>
            <a:srgbClr val="7030A0"/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762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Sparse</a:t>
            </a:r>
            <a:r>
              <a:rPr lang="en-US" sz="2000" dirty="0"/>
              <a:t> Attention Mechanism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128938" y="2630229"/>
            <a:ext cx="1917287" cy="8956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807363" y="2630229"/>
            <a:ext cx="1238862" cy="8956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485788" y="2630229"/>
            <a:ext cx="560437" cy="8956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4046225" y="2630229"/>
            <a:ext cx="117988" cy="8956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4046225" y="2630229"/>
            <a:ext cx="796413" cy="8956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4046225" y="2630229"/>
            <a:ext cx="1474838" cy="8956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8499925" y="4666006"/>
            <a:ext cx="182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DECODER</a:t>
            </a:r>
            <a:endParaRPr lang="en-US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1310663" y="5810828"/>
            <a:ext cx="4748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SOURCE: </a:t>
            </a:r>
            <a:r>
              <a:rPr lang="en-US" i="1" dirty="0"/>
              <a:t>Roger Federer wins a record equaling sixth men’s singles title at Aus Open on Sunday.</a:t>
            </a:r>
          </a:p>
        </p:txBody>
      </p:sp>
      <p:cxnSp>
        <p:nvCxnSpPr>
          <p:cNvPr id="35" name="Elbow Connector 34"/>
          <p:cNvCxnSpPr>
            <a:stCxn id="2" idx="0"/>
            <a:endCxn id="63" idx="2"/>
          </p:cNvCxnSpPr>
          <p:nvPr/>
        </p:nvCxnSpPr>
        <p:spPr>
          <a:xfrm rot="16200000" flipH="1">
            <a:off x="4627912" y="1559765"/>
            <a:ext cx="2319470" cy="3292523"/>
          </a:xfrm>
          <a:prstGeom prst="bentConnector5">
            <a:avLst>
              <a:gd name="adj1" fmla="val -9856"/>
              <a:gd name="adj2" fmla="val 65013"/>
              <a:gd name="adj3" fmla="val 117326"/>
            </a:avLst>
          </a:prstGeom>
          <a:ln w="28575">
            <a:solidFill>
              <a:schemeClr val="tx1"/>
            </a:solidFill>
            <a:prstDash val="sysDot"/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519509" y="1827102"/>
            <a:ext cx="4458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Federer   won    </a:t>
            </a:r>
            <a:r>
              <a:rPr lang="en-US" sz="1600" b="1"/>
              <a:t>Aus    Open     again</a:t>
            </a:r>
            <a:endParaRPr lang="en-US" sz="1600" b="1" dirty="0"/>
          </a:p>
        </p:txBody>
      </p:sp>
      <p:sp>
        <p:nvSpPr>
          <p:cNvPr id="10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Encoder-Decoder With Attention</a:t>
            </a:r>
            <a:br>
              <a:rPr lang="en-US" dirty="0"/>
            </a:br>
            <a:r>
              <a:rPr lang="en-US" sz="3200" dirty="0"/>
              <a:t>[</a:t>
            </a:r>
            <a:r>
              <a:rPr lang="en-US" sz="3200" dirty="0" err="1"/>
              <a:t>Bahdanau</a:t>
            </a:r>
            <a:r>
              <a:rPr lang="en-US" sz="3200" dirty="0"/>
              <a:t> et. al. 2015]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93" y="3824573"/>
            <a:ext cx="348945" cy="333084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62" y="3824572"/>
            <a:ext cx="389311" cy="363304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67" y="3829250"/>
            <a:ext cx="399391" cy="362605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319" y="3824044"/>
            <a:ext cx="400796" cy="36436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239" y="3794250"/>
            <a:ext cx="404801" cy="38349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462" y="3779519"/>
            <a:ext cx="398270" cy="372068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95" y="5154524"/>
            <a:ext cx="351012" cy="271911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601" y="5173775"/>
            <a:ext cx="365844" cy="262023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800" y="5155353"/>
            <a:ext cx="370787" cy="30651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922" y="5161366"/>
            <a:ext cx="360900" cy="281799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18" y="5136275"/>
            <a:ext cx="380675" cy="291686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462" y="5114552"/>
            <a:ext cx="380675" cy="29663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155" y="3750491"/>
            <a:ext cx="385540" cy="341298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913" y="3749244"/>
            <a:ext cx="410821" cy="334977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543" y="3749244"/>
            <a:ext cx="410821" cy="328657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446" y="3736858"/>
            <a:ext cx="391860" cy="328657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120" y="3752655"/>
            <a:ext cx="385540" cy="328657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78" y="2472662"/>
            <a:ext cx="362116" cy="33578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890" y="2488121"/>
            <a:ext cx="414787" cy="322612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996" y="2472561"/>
            <a:ext cx="408203" cy="329196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208" y="2496124"/>
            <a:ext cx="388451" cy="329196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080" y="2478287"/>
            <a:ext cx="401619" cy="32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2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06" grpId="0" animBg="1"/>
      <p:bldP spid="111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12" grpId="0"/>
      <p:bldP spid="116" grpId="0"/>
      <p:bldP spid="118" grpId="0"/>
      <p:bldP spid="119" grpId="0"/>
      <p:bldP spid="120" grpId="0"/>
      <p:bldP spid="2" grpId="0" animBg="1"/>
      <p:bldP spid="90" grpId="0"/>
      <p:bldP spid="75" grpId="0"/>
      <p:bldP spid="99" grpId="0"/>
      <p:bldP spid="9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Limitation of models described so far</a:t>
            </a:r>
            <a:r>
              <a:rPr lang="mr-IN" sz="3600" dirty="0"/>
              <a:t>…</a:t>
            </a:r>
            <a:br>
              <a:rPr lang="en-US" sz="3600" dirty="0"/>
            </a:br>
            <a:r>
              <a:rPr lang="en-US" sz="2000" dirty="0"/>
              <a:t>[</a:t>
            </a:r>
            <a:r>
              <a:rPr lang="en-US" sz="2000" dirty="0" err="1"/>
              <a:t>Baskaran</a:t>
            </a:r>
            <a:r>
              <a:rPr lang="en-US" sz="2000" dirty="0"/>
              <a:t> et. al. 2016]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5" y="1871662"/>
            <a:ext cx="11199377" cy="29917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83594" y="5320658"/>
            <a:ext cx="8482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/>
                <a:latin typeface="Helvetica" charset="0"/>
              </a:rPr>
              <a:t>Key Limitation</a:t>
            </a:r>
            <a:r>
              <a:rPr lang="en-US" dirty="0">
                <a:effectLst/>
                <a:latin typeface="Helvetica" charset="0"/>
              </a:rPr>
              <a:t>: The models described so far tend to repeat phrases in the output</a:t>
            </a:r>
          </a:p>
        </p:txBody>
      </p:sp>
      <p:sp>
        <p:nvSpPr>
          <p:cNvPr id="6" name="Round Single Corner Rectangle 5"/>
          <p:cNvSpPr/>
          <p:nvPr/>
        </p:nvSpPr>
        <p:spPr>
          <a:xfrm>
            <a:off x="7243763" y="3798063"/>
            <a:ext cx="4110037" cy="342899"/>
          </a:xfrm>
          <a:prstGeom prst="round1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00238" y="4386263"/>
            <a:ext cx="2828925" cy="37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0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5036</TotalTime>
  <Words>917</Words>
  <Application>Microsoft Macintosh PowerPoint</Application>
  <PresentationFormat>Widescreen</PresentationFormat>
  <Paragraphs>202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Helvetica</vt:lpstr>
      <vt:lpstr>Mangal</vt:lpstr>
      <vt:lpstr>Wingdings</vt:lpstr>
      <vt:lpstr>Office Theme</vt:lpstr>
      <vt:lpstr>Diversity driven Attention Model for Query-based Abstractive Summarization </vt:lpstr>
      <vt:lpstr>Extractive vs Abstractive Summarization</vt:lpstr>
      <vt:lpstr>Query-based Abstractive Summarization</vt:lpstr>
      <vt:lpstr>Recap : Attention Mechanism</vt:lpstr>
      <vt:lpstr>Encoder-Decoder Approaches </vt:lpstr>
      <vt:lpstr>Limitation of Encoder-Decoder Approaches [Cho et. al. 2014]</vt:lpstr>
      <vt:lpstr>Encoder-Decoder With Attention [Bahdanau et. al. 2015]</vt:lpstr>
      <vt:lpstr>Encoder-Decoder With Attention [Bahdanau et. al. 2015]</vt:lpstr>
      <vt:lpstr>Limitation of models described so far… [Baskaran et. al. 2016]</vt:lpstr>
      <vt:lpstr>PROPOSED Solution</vt:lpstr>
      <vt:lpstr>Solution Approach 1 (D1)</vt:lpstr>
      <vt:lpstr>Solution Approach 2 (D2)</vt:lpstr>
      <vt:lpstr>Removing hard constraints</vt:lpstr>
      <vt:lpstr>Illustration</vt:lpstr>
      <vt:lpstr>Model for Query-based  Abstractive Summarization</vt:lpstr>
      <vt:lpstr>PowerPoint Presentation</vt:lpstr>
      <vt:lpstr>Available Datasets</vt:lpstr>
      <vt:lpstr>NEW DATASET!!!!!</vt:lpstr>
      <vt:lpstr>Data Creation</vt:lpstr>
      <vt:lpstr>Experimental Results</vt:lpstr>
      <vt:lpstr>Anecdotal Examples</vt:lpstr>
      <vt:lpstr>Anecdotal Examples</vt:lpstr>
      <vt:lpstr>Key Contributions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Diversity driven Attention Model for Query-based Abstractive Summarization </dc:title>
  <dc:creator>Anirban Laha</dc:creator>
  <cp:lastModifiedBy>Anirban Laha</cp:lastModifiedBy>
  <cp:revision>136</cp:revision>
  <dcterms:created xsi:type="dcterms:W3CDTF">2017-07-23T13:16:02Z</dcterms:created>
  <dcterms:modified xsi:type="dcterms:W3CDTF">2018-11-21T10:58:15Z</dcterms:modified>
</cp:coreProperties>
</file>